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4"/>
  </p:notesMasterIdLst>
  <p:sldIdLst>
    <p:sldId id="548" r:id="rId2"/>
    <p:sldId id="876" r:id="rId3"/>
    <p:sldId id="883" r:id="rId4"/>
    <p:sldId id="885" r:id="rId5"/>
    <p:sldId id="879" r:id="rId6"/>
    <p:sldId id="880" r:id="rId7"/>
    <p:sldId id="881" r:id="rId8"/>
    <p:sldId id="884" r:id="rId9"/>
    <p:sldId id="256" r:id="rId10"/>
    <p:sldId id="862" r:id="rId11"/>
    <p:sldId id="847" r:id="rId12"/>
    <p:sldId id="87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660"/>
  </p:normalViewPr>
  <p:slideViewPr>
    <p:cSldViewPr snapToGrid="0" showGuides="1">
      <p:cViewPr varScale="1">
        <p:scale>
          <a:sx n="75" d="100"/>
          <a:sy n="75" d="100"/>
        </p:scale>
        <p:origin x="739" y="43"/>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27695-1804-47A9-A130-FFFE591F7FD8}"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113F28-8E8A-4832-8BA5-4A8A4B953E2F}" type="slidenum">
              <a:rPr lang="en-GB" smtClean="0"/>
              <a:t>‹#›</a:t>
            </a:fld>
            <a:endParaRPr lang="en-GB"/>
          </a:p>
        </p:txBody>
      </p:sp>
    </p:spTree>
    <p:extLst>
      <p:ext uri="{BB962C8B-B14F-4D97-AF65-F5344CB8AC3E}">
        <p14:creationId xmlns:p14="http://schemas.microsoft.com/office/powerpoint/2010/main" val="3966944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DA455-87E3-2812-436B-C5D4D3540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1003E-C77E-3C24-6EA9-7B7ABEE30D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ABCC8-7A2A-86F1-149F-F46BC73816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40257C-B6FD-A818-80C8-7AC081F649CD}"/>
              </a:ext>
            </a:extLst>
          </p:cNvPr>
          <p:cNvSpPr>
            <a:spLocks noGrp="1"/>
          </p:cNvSpPr>
          <p:nvPr>
            <p:ph type="sldNum" sz="quarter" idx="5"/>
          </p:nvPr>
        </p:nvSpPr>
        <p:spPr/>
        <p:txBody>
          <a:bodyPr/>
          <a:lstStyle/>
          <a:p>
            <a:fld id="{6E113F28-8E8A-4832-8BA5-4A8A4B953E2F}" type="slidenum">
              <a:rPr lang="en-GB" smtClean="0"/>
              <a:t>6</a:t>
            </a:fld>
            <a:endParaRPr lang="en-GB"/>
          </a:p>
        </p:txBody>
      </p:sp>
    </p:spTree>
    <p:extLst>
      <p:ext uri="{BB962C8B-B14F-4D97-AF65-F5344CB8AC3E}">
        <p14:creationId xmlns:p14="http://schemas.microsoft.com/office/powerpoint/2010/main" val="1287903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DB733C-97C4-407A-82FC-F1F27AA9BC7B}"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241819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B733C-97C4-407A-82FC-F1F27AA9BC7B}"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40107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B733C-97C4-407A-82FC-F1F27AA9BC7B}"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233970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B733C-97C4-407A-82FC-F1F27AA9BC7B}"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380444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B733C-97C4-407A-82FC-F1F27AA9BC7B}"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147534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B733C-97C4-407A-82FC-F1F27AA9BC7B}"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330231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B733C-97C4-407A-82FC-F1F27AA9BC7B}"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4119739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DB733C-97C4-407A-82FC-F1F27AA9BC7B}"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33280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DB733C-97C4-407A-82FC-F1F27AA9BC7B}"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56023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B733C-97C4-407A-82FC-F1F27AA9BC7B}"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265958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B733C-97C4-407A-82FC-F1F27AA9BC7B}"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3476F1-BC23-40AE-8164-5D8403718628}" type="slidenum">
              <a:rPr lang="en-GB" smtClean="0"/>
              <a:t>‹#›</a:t>
            </a:fld>
            <a:endParaRPr lang="en-GB"/>
          </a:p>
        </p:txBody>
      </p:sp>
    </p:spTree>
    <p:extLst>
      <p:ext uri="{BB962C8B-B14F-4D97-AF65-F5344CB8AC3E}">
        <p14:creationId xmlns:p14="http://schemas.microsoft.com/office/powerpoint/2010/main" val="318057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DB733C-97C4-407A-82FC-F1F27AA9BC7B}" type="datetimeFigureOut">
              <a:rPr lang="en-GB" smtClean="0"/>
              <a:t>07/09/2026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3476F1-BC23-40AE-8164-5D8403718628}" type="slidenum">
              <a:rPr lang="en-GB" smtClean="0"/>
              <a:t>‹#›</a:t>
            </a:fld>
            <a:endParaRPr lang="en-GB"/>
          </a:p>
        </p:txBody>
      </p:sp>
    </p:spTree>
    <p:extLst>
      <p:ext uri="{BB962C8B-B14F-4D97-AF65-F5344CB8AC3E}">
        <p14:creationId xmlns:p14="http://schemas.microsoft.com/office/powerpoint/2010/main" val="155078796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1.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gov.uk/government/consultations/areas-for-producing-spatial-development-strategies/areas-for-producing-spatial-development-strategie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local.gov.uk/topics/devolution/devolution-hub/devolution-deals" TargetMode="External"/><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hyperlink" Target="https://www.instituteforgovernment.org.uk/our-work/topics/devolution/englan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gov.uk/government/consultations/planning-powers-for-mayors-in-england/planning-powers-for-mayors-in-englan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planningofficers.org.uk/lgr-and-devolution"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nkedin.com/in/catriona-riddell-b418a322/" TargetMode="External"/><Relationship Id="rId2" Type="http://schemas.openxmlformats.org/officeDocument/2006/relationships/hyperlink" Target="mailto:catrionariddell@btinternet.com" TargetMode="External"/><Relationship Id="rId1" Type="http://schemas.openxmlformats.org/officeDocument/2006/relationships/slideLayout" Target="../slideLayouts/slideLayout7.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39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DDCF89-472E-4247-B699-F53761B5CDE7}"/>
              </a:ext>
            </a:extLst>
          </p:cNvPr>
          <p:cNvSpPr txBox="1"/>
          <p:nvPr/>
        </p:nvSpPr>
        <p:spPr>
          <a:xfrm>
            <a:off x="1452880" y="2640495"/>
            <a:ext cx="10424160" cy="1200329"/>
          </a:xfrm>
          <a:prstGeom prst="rect">
            <a:avLst/>
          </a:prstGeom>
          <a:noFill/>
        </p:spPr>
        <p:txBody>
          <a:bodyPr wrap="square" rtlCol="0">
            <a:spAutoFit/>
          </a:bodyPr>
          <a:lstStyle/>
          <a:p>
            <a:pPr algn="r"/>
            <a:r>
              <a:rPr lang="en-GB" sz="3600" b="1" dirty="0">
                <a:solidFill>
                  <a:schemeClr val="tx2">
                    <a:lumMod val="75000"/>
                  </a:schemeClr>
                </a:solidFill>
              </a:rPr>
              <a:t>The new world of strategic planning </a:t>
            </a:r>
          </a:p>
          <a:p>
            <a:pPr algn="r"/>
            <a:endParaRPr lang="en-GB" sz="3600" b="1" dirty="0">
              <a:solidFill>
                <a:schemeClr val="tx2">
                  <a:lumMod val="75000"/>
                </a:schemeClr>
              </a:solidFill>
            </a:endParaRPr>
          </a:p>
        </p:txBody>
      </p:sp>
      <p:cxnSp>
        <p:nvCxnSpPr>
          <p:cNvPr id="6" name="Straight Connector 5">
            <a:extLst>
              <a:ext uri="{FF2B5EF4-FFF2-40B4-BE49-F238E27FC236}">
                <a16:creationId xmlns:a16="http://schemas.microsoft.com/office/drawing/2014/main" id="{77411B57-AF14-446B-93D8-CAB7B66D9864}"/>
              </a:ext>
            </a:extLst>
          </p:cNvPr>
          <p:cNvCxnSpPr>
            <a:cxnSpLocks/>
          </p:cNvCxnSpPr>
          <p:nvPr/>
        </p:nvCxnSpPr>
        <p:spPr>
          <a:xfrm>
            <a:off x="172720" y="3518349"/>
            <a:ext cx="11704320" cy="0"/>
          </a:xfrm>
          <a:prstGeom prst="line">
            <a:avLst/>
          </a:prstGeom>
          <a:ln w="7620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6E8361E-84A6-42E2-B2F7-ED94A63FF53C}"/>
              </a:ext>
            </a:extLst>
          </p:cNvPr>
          <p:cNvSpPr txBox="1"/>
          <p:nvPr/>
        </p:nvSpPr>
        <p:spPr>
          <a:xfrm>
            <a:off x="3697975" y="3240660"/>
            <a:ext cx="8179065" cy="3293209"/>
          </a:xfrm>
          <a:prstGeom prst="rect">
            <a:avLst/>
          </a:prstGeom>
          <a:noFill/>
        </p:spPr>
        <p:txBody>
          <a:bodyPr wrap="square" rtlCol="0">
            <a:spAutoFit/>
          </a:bodyPr>
          <a:lstStyle/>
          <a:p>
            <a:pPr algn="r"/>
            <a:endParaRPr lang="en-GB" sz="3200" b="1" dirty="0">
              <a:solidFill>
                <a:schemeClr val="accent5">
                  <a:lumMod val="50000"/>
                </a:schemeClr>
              </a:solidFill>
            </a:endParaRPr>
          </a:p>
          <a:p>
            <a:pPr algn="r"/>
            <a:endParaRPr lang="en-GB" sz="2400" b="1" dirty="0">
              <a:solidFill>
                <a:schemeClr val="accent5">
                  <a:lumMod val="50000"/>
                </a:schemeClr>
              </a:solidFill>
            </a:endParaRPr>
          </a:p>
          <a:p>
            <a:pPr algn="r"/>
            <a:r>
              <a:rPr lang="en-GB" sz="2800" b="1" dirty="0"/>
              <a:t>HBF Planning Conference, 9</a:t>
            </a:r>
            <a:r>
              <a:rPr lang="en-GB" sz="2800" b="1" baseline="30000" dirty="0"/>
              <a:t>th</a:t>
            </a:r>
            <a:r>
              <a:rPr lang="en-GB" sz="2800" b="1" dirty="0"/>
              <a:t> September 2026</a:t>
            </a:r>
          </a:p>
          <a:p>
            <a:pPr algn="r"/>
            <a:endParaRPr lang="en-GB" sz="2400" dirty="0"/>
          </a:p>
          <a:p>
            <a:pPr algn="r"/>
            <a:r>
              <a:rPr lang="en-GB" sz="2400" dirty="0"/>
              <a:t>Catriona Riddell BA (Hons) Planning FRTPI</a:t>
            </a:r>
          </a:p>
          <a:p>
            <a:pPr algn="r"/>
            <a:endParaRPr lang="en-GB" sz="2400" dirty="0">
              <a:solidFill>
                <a:schemeClr val="accent5">
                  <a:lumMod val="50000"/>
                </a:schemeClr>
              </a:solidFill>
            </a:endParaRPr>
          </a:p>
          <a:p>
            <a:pPr algn="r"/>
            <a:endParaRPr lang="en-GB" sz="2400" dirty="0">
              <a:solidFill>
                <a:schemeClr val="accent5">
                  <a:lumMod val="50000"/>
                </a:schemeClr>
              </a:solidFill>
            </a:endParaRPr>
          </a:p>
          <a:p>
            <a:pPr algn="r"/>
            <a:endParaRPr lang="en-GB" sz="2800" dirty="0">
              <a:solidFill>
                <a:schemeClr val="accent5">
                  <a:lumMod val="50000"/>
                </a:schemeClr>
              </a:solidFill>
            </a:endParaRPr>
          </a:p>
        </p:txBody>
      </p:sp>
      <p:pic>
        <p:nvPicPr>
          <p:cNvPr id="5" name="Picture 4">
            <a:extLst>
              <a:ext uri="{FF2B5EF4-FFF2-40B4-BE49-F238E27FC236}">
                <a16:creationId xmlns:a16="http://schemas.microsoft.com/office/drawing/2014/main" id="{82C5C8FA-A783-4BE6-BC90-0F0884B31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9784" y="5290594"/>
            <a:ext cx="1967228" cy="1327879"/>
          </a:xfrm>
          <a:prstGeom prst="rect">
            <a:avLst/>
          </a:prstGeom>
        </p:spPr>
      </p:pic>
    </p:spTree>
    <p:extLst>
      <p:ext uri="{BB962C8B-B14F-4D97-AF65-F5344CB8AC3E}">
        <p14:creationId xmlns:p14="http://schemas.microsoft.com/office/powerpoint/2010/main" val="336016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5FECFA-2048-5529-393E-33A5022E49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72" y="505896"/>
            <a:ext cx="5742513" cy="3182716"/>
          </a:xfrm>
          <a:prstGeom prst="rect">
            <a:avLst/>
          </a:prstGeom>
        </p:spPr>
      </p:pic>
      <p:sp>
        <p:nvSpPr>
          <p:cNvPr id="5" name="TextBox 4">
            <a:extLst>
              <a:ext uri="{FF2B5EF4-FFF2-40B4-BE49-F238E27FC236}">
                <a16:creationId xmlns:a16="http://schemas.microsoft.com/office/drawing/2014/main" id="{A0960A17-1CFF-F0C1-4592-2B015DFA5469}"/>
              </a:ext>
            </a:extLst>
          </p:cNvPr>
          <p:cNvSpPr txBox="1"/>
          <p:nvPr/>
        </p:nvSpPr>
        <p:spPr>
          <a:xfrm>
            <a:off x="112918" y="23989"/>
            <a:ext cx="11206412" cy="523220"/>
          </a:xfrm>
          <a:prstGeom prst="rect">
            <a:avLst/>
          </a:prstGeom>
          <a:noFill/>
        </p:spPr>
        <p:txBody>
          <a:bodyPr wrap="square" rtlCol="0">
            <a:spAutoFit/>
          </a:bodyPr>
          <a:lstStyle/>
          <a:p>
            <a:r>
              <a:rPr lang="en-GB" sz="2800" b="1" dirty="0">
                <a:solidFill>
                  <a:schemeClr val="tx2">
                    <a:lumMod val="75000"/>
                    <a:lumOff val="25000"/>
                  </a:schemeClr>
                </a:solidFill>
              </a:rPr>
              <a:t>Devolution and strategic planning – the national context</a:t>
            </a:r>
          </a:p>
        </p:txBody>
      </p:sp>
      <p:pic>
        <p:nvPicPr>
          <p:cNvPr id="10" name="Picture 9">
            <a:extLst>
              <a:ext uri="{FF2B5EF4-FFF2-40B4-BE49-F238E27FC236}">
                <a16:creationId xmlns:a16="http://schemas.microsoft.com/office/drawing/2014/main" id="{2AF8B374-AF15-6016-C2BC-60368EDC62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6858" y="110587"/>
            <a:ext cx="775142" cy="523221"/>
          </a:xfrm>
          <a:prstGeom prst="rect">
            <a:avLst/>
          </a:prstGeom>
        </p:spPr>
      </p:pic>
      <p:sp>
        <p:nvSpPr>
          <p:cNvPr id="2" name="Oval 1">
            <a:extLst>
              <a:ext uri="{FF2B5EF4-FFF2-40B4-BE49-F238E27FC236}">
                <a16:creationId xmlns:a16="http://schemas.microsoft.com/office/drawing/2014/main" id="{4427D817-D1E7-21C0-11F2-391DD68A2C1E}"/>
              </a:ext>
            </a:extLst>
          </p:cNvPr>
          <p:cNvSpPr/>
          <p:nvPr/>
        </p:nvSpPr>
        <p:spPr>
          <a:xfrm>
            <a:off x="1672845" y="1190248"/>
            <a:ext cx="2006353" cy="220166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6FCCFA9-DF66-12C1-F1C3-9CA82E87D538}"/>
              </a:ext>
            </a:extLst>
          </p:cNvPr>
          <p:cNvSpPr txBox="1"/>
          <p:nvPr/>
        </p:nvSpPr>
        <p:spPr>
          <a:xfrm>
            <a:off x="112918" y="3218936"/>
            <a:ext cx="5919831" cy="4062651"/>
          </a:xfrm>
          <a:prstGeom prst="rect">
            <a:avLst/>
          </a:prstGeom>
          <a:noFill/>
        </p:spPr>
        <p:txBody>
          <a:bodyPr wrap="square">
            <a:spAutoFit/>
          </a:bodyPr>
          <a:lstStyle/>
          <a:p>
            <a:pPr>
              <a:spcAft>
                <a:spcPts val="1500"/>
              </a:spcAft>
            </a:pPr>
            <a:endParaRPr lang="en-GB" sz="1400" b="1" i="1" dirty="0">
              <a:solidFill>
                <a:srgbClr val="0B0C0C"/>
              </a:solidFill>
              <a:latin typeface="Abadi" panose="020B0604020104020204" pitchFamily="34" charset="0"/>
            </a:endParaRPr>
          </a:p>
          <a:p>
            <a:pPr marL="285750" indent="-285750">
              <a:spcAft>
                <a:spcPts val="1500"/>
              </a:spcAft>
              <a:buFont typeface="Wingdings" panose="05000000000000000000" pitchFamily="2" charset="2"/>
              <a:buChar char="§"/>
            </a:pPr>
            <a:r>
              <a:rPr lang="en-GB" dirty="0">
                <a:solidFill>
                  <a:srgbClr val="0B0C0C"/>
                </a:solidFill>
              </a:rPr>
              <a:t>Fixing the plan-led system is key to the Government’s growth mission – providing more certainty for communities, applicants and investors.</a:t>
            </a:r>
          </a:p>
          <a:p>
            <a:pPr marL="285750" indent="-285750">
              <a:spcAft>
                <a:spcPts val="1500"/>
              </a:spcAft>
              <a:buFont typeface="Wingdings" panose="05000000000000000000" pitchFamily="2" charset="2"/>
              <a:buChar char="§"/>
            </a:pPr>
            <a:r>
              <a:rPr lang="en-GB" dirty="0">
                <a:solidFill>
                  <a:srgbClr val="0B0C0C"/>
                </a:solidFill>
              </a:rPr>
              <a:t>Re-introducing a two-tier Development Plan system is aimed at reducing risks and building more stable conditions for investors – public, private and others. </a:t>
            </a:r>
          </a:p>
          <a:p>
            <a:pPr marL="285750" indent="-285750">
              <a:spcAft>
                <a:spcPts val="1500"/>
              </a:spcAft>
              <a:buFont typeface="Wingdings" panose="05000000000000000000" pitchFamily="2" charset="2"/>
              <a:buChar char="§"/>
            </a:pPr>
            <a:r>
              <a:rPr lang="en-GB" dirty="0">
                <a:solidFill>
                  <a:srgbClr val="0B0C0C"/>
                </a:solidFill>
              </a:rPr>
              <a:t>It aims to provide a more robust approach to place-based growth, integrating long term economic, environment and social priorities with development and infrastructure.</a:t>
            </a:r>
          </a:p>
          <a:p>
            <a:pPr>
              <a:spcAft>
                <a:spcPts val="1500"/>
              </a:spcAft>
            </a:pPr>
            <a:endParaRPr lang="en-GB" sz="1400" b="1" dirty="0">
              <a:solidFill>
                <a:srgbClr val="0B0C0C"/>
              </a:solidFill>
            </a:endParaRPr>
          </a:p>
        </p:txBody>
      </p:sp>
      <p:pic>
        <p:nvPicPr>
          <p:cNvPr id="15" name="Picture 14">
            <a:extLst>
              <a:ext uri="{FF2B5EF4-FFF2-40B4-BE49-F238E27FC236}">
                <a16:creationId xmlns:a16="http://schemas.microsoft.com/office/drawing/2014/main" id="{A4BC29F5-4E5C-6AF2-1B40-42FDF2A14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3554" y="3017526"/>
            <a:ext cx="2299921" cy="3082187"/>
          </a:xfrm>
          <a:prstGeom prst="rect">
            <a:avLst/>
          </a:prstGeom>
        </p:spPr>
      </p:pic>
      <p:pic>
        <p:nvPicPr>
          <p:cNvPr id="1026" name="Picture 2" descr="Editor: Levelling-up and Regeneration Act 2023 - Town Planning ...">
            <a:extLst>
              <a:ext uri="{FF2B5EF4-FFF2-40B4-BE49-F238E27FC236}">
                <a16:creationId xmlns:a16="http://schemas.microsoft.com/office/drawing/2014/main" id="{7534C07D-22B2-5B6B-9C43-175AD28124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48586"/>
          <a:stretch>
            <a:fillRect/>
          </a:stretch>
        </p:blipFill>
        <p:spPr bwMode="auto">
          <a:xfrm>
            <a:off x="9993109" y="774573"/>
            <a:ext cx="2028745" cy="157238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68A3DE74-2D44-142B-78A2-85309A7B26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8088" y="4040511"/>
            <a:ext cx="2023938" cy="2642631"/>
          </a:xfrm>
          <a:prstGeom prst="rect">
            <a:avLst/>
          </a:prstGeom>
        </p:spPr>
      </p:pic>
      <p:pic>
        <p:nvPicPr>
          <p:cNvPr id="17" name="Picture 16">
            <a:extLst>
              <a:ext uri="{FF2B5EF4-FFF2-40B4-BE49-F238E27FC236}">
                <a16:creationId xmlns:a16="http://schemas.microsoft.com/office/drawing/2014/main" id="{D9443001-DA0E-7466-6F6B-A43C304605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69636" y="2220574"/>
            <a:ext cx="1937147" cy="2795016"/>
          </a:xfrm>
          <a:prstGeom prst="rect">
            <a:avLst/>
          </a:prstGeom>
        </p:spPr>
      </p:pic>
      <p:pic>
        <p:nvPicPr>
          <p:cNvPr id="18" name="Picture 17" descr="A poster of a neighborhood&#10;&#10;AI-generated content may be incorrect.">
            <a:extLst>
              <a:ext uri="{FF2B5EF4-FFF2-40B4-BE49-F238E27FC236}">
                <a16:creationId xmlns:a16="http://schemas.microsoft.com/office/drawing/2014/main" id="{9F6968D7-31A6-0D82-C3D8-41EE24A9D9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34376" y="4399281"/>
            <a:ext cx="1887074" cy="2265744"/>
          </a:xfrm>
          <a:prstGeom prst="rect">
            <a:avLst/>
          </a:prstGeom>
          <a:ln>
            <a:solidFill>
              <a:schemeClr val="tx1"/>
            </a:solidFill>
          </a:ln>
        </p:spPr>
      </p:pic>
      <p:pic>
        <p:nvPicPr>
          <p:cNvPr id="11" name="Picture 10">
            <a:extLst>
              <a:ext uri="{FF2B5EF4-FFF2-40B4-BE49-F238E27FC236}">
                <a16:creationId xmlns:a16="http://schemas.microsoft.com/office/drawing/2014/main" id="{8F42530E-B89B-356D-935E-6F91F5052B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14223" y="4188540"/>
            <a:ext cx="2200496" cy="2492771"/>
          </a:xfrm>
          <a:prstGeom prst="rect">
            <a:avLst/>
          </a:prstGeom>
        </p:spPr>
      </p:pic>
      <p:pic>
        <p:nvPicPr>
          <p:cNvPr id="9" name="Picture 8">
            <a:extLst>
              <a:ext uri="{FF2B5EF4-FFF2-40B4-BE49-F238E27FC236}">
                <a16:creationId xmlns:a16="http://schemas.microsoft.com/office/drawing/2014/main" id="{2A0F2A1D-D938-6ED3-1F73-6128808ED6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02810" y="3308009"/>
            <a:ext cx="2319044" cy="1716337"/>
          </a:xfrm>
          <a:prstGeom prst="rect">
            <a:avLst/>
          </a:prstGeom>
          <a:ln w="19050">
            <a:solidFill>
              <a:schemeClr val="tx2"/>
            </a:solidFill>
          </a:ln>
        </p:spPr>
      </p:pic>
      <p:pic>
        <p:nvPicPr>
          <p:cNvPr id="7" name="Picture 6">
            <a:extLst>
              <a:ext uri="{FF2B5EF4-FFF2-40B4-BE49-F238E27FC236}">
                <a16:creationId xmlns:a16="http://schemas.microsoft.com/office/drawing/2014/main" id="{DA3C5365-1BB7-AC2A-312D-0B683584ABD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87595" y="2200416"/>
            <a:ext cx="2349474" cy="1229474"/>
          </a:xfrm>
          <a:prstGeom prst="rect">
            <a:avLst/>
          </a:prstGeom>
        </p:spPr>
      </p:pic>
      <p:sp>
        <p:nvSpPr>
          <p:cNvPr id="13" name="Rectangle 12">
            <a:extLst>
              <a:ext uri="{FF2B5EF4-FFF2-40B4-BE49-F238E27FC236}">
                <a16:creationId xmlns:a16="http://schemas.microsoft.com/office/drawing/2014/main" id="{5FEF35BC-B344-8927-AF19-482979EC3A56}"/>
              </a:ext>
            </a:extLst>
          </p:cNvPr>
          <p:cNvSpPr/>
          <p:nvPr/>
        </p:nvSpPr>
        <p:spPr>
          <a:xfrm>
            <a:off x="6024934" y="758287"/>
            <a:ext cx="6012135" cy="5906738"/>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F1EBD72B-D911-6344-8810-FF18297208A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19144" y="5410574"/>
            <a:ext cx="2258093" cy="1234384"/>
          </a:xfrm>
          <a:prstGeom prst="rect">
            <a:avLst/>
          </a:prstGeom>
        </p:spPr>
      </p:pic>
      <p:pic>
        <p:nvPicPr>
          <p:cNvPr id="12" name="Picture 11">
            <a:extLst>
              <a:ext uri="{FF2B5EF4-FFF2-40B4-BE49-F238E27FC236}">
                <a16:creationId xmlns:a16="http://schemas.microsoft.com/office/drawing/2014/main" id="{5336D426-C51E-C150-814C-910C43A09FC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84623" y="764600"/>
            <a:ext cx="2015957" cy="1442129"/>
          </a:xfrm>
          <a:prstGeom prst="rect">
            <a:avLst/>
          </a:prstGeom>
          <a:ln w="19050">
            <a:solidFill>
              <a:schemeClr val="tx1"/>
            </a:solidFill>
          </a:ln>
        </p:spPr>
      </p:pic>
      <p:pic>
        <p:nvPicPr>
          <p:cNvPr id="20" name="Picture 19">
            <a:extLst>
              <a:ext uri="{FF2B5EF4-FFF2-40B4-BE49-F238E27FC236}">
                <a16:creationId xmlns:a16="http://schemas.microsoft.com/office/drawing/2014/main" id="{7799DE01-1567-5D73-3D55-6DFBC5E16709}"/>
              </a:ext>
            </a:extLst>
          </p:cNvPr>
          <p:cNvPicPr>
            <a:picLocks noChangeAspect="1"/>
          </p:cNvPicPr>
          <p:nvPr/>
        </p:nvPicPr>
        <p:blipFill>
          <a:blip r:embed="rId14">
            <a:extLst>
              <a:ext uri="{28A0092B-C50C-407E-A947-70E740481C1C}">
                <a14:useLocalDpi xmlns:a14="http://schemas.microsoft.com/office/drawing/2010/main" val="0"/>
              </a:ext>
            </a:extLst>
          </a:blip>
          <a:srcRect l="8328" r="5232"/>
          <a:stretch>
            <a:fillRect/>
          </a:stretch>
        </p:blipFill>
        <p:spPr>
          <a:xfrm>
            <a:off x="6047793" y="772132"/>
            <a:ext cx="2418905" cy="892823"/>
          </a:xfrm>
          <a:prstGeom prst="rect">
            <a:avLst/>
          </a:prstGeom>
          <a:ln>
            <a:solidFill>
              <a:schemeClr val="tx1"/>
            </a:solidFill>
          </a:ln>
        </p:spPr>
      </p:pic>
      <p:pic>
        <p:nvPicPr>
          <p:cNvPr id="8" name="Picture 7">
            <a:extLst>
              <a:ext uri="{FF2B5EF4-FFF2-40B4-BE49-F238E27FC236}">
                <a16:creationId xmlns:a16="http://schemas.microsoft.com/office/drawing/2014/main" id="{FA7F55E0-A30F-F166-8FB5-90A0771D580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037756" y="1622762"/>
            <a:ext cx="2015957" cy="1601686"/>
          </a:xfrm>
          <a:prstGeom prst="rect">
            <a:avLst/>
          </a:prstGeom>
          <a:ln>
            <a:solidFill>
              <a:schemeClr val="tx1"/>
            </a:solidFill>
          </a:ln>
        </p:spPr>
      </p:pic>
    </p:spTree>
    <p:extLst>
      <p:ext uri="{BB962C8B-B14F-4D97-AF65-F5344CB8AC3E}">
        <p14:creationId xmlns:p14="http://schemas.microsoft.com/office/powerpoint/2010/main" val="348910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CBFF4A-D8B8-A7C0-69EB-DC38D096B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38" y="908824"/>
            <a:ext cx="4324772" cy="5431016"/>
          </a:xfrm>
          <a:prstGeom prst="rect">
            <a:avLst/>
          </a:prstGeom>
          <a:ln>
            <a:solidFill>
              <a:schemeClr val="tx1"/>
            </a:solidFill>
          </a:ln>
        </p:spPr>
      </p:pic>
      <p:sp>
        <p:nvSpPr>
          <p:cNvPr id="6" name="TextBox 5">
            <a:extLst>
              <a:ext uri="{FF2B5EF4-FFF2-40B4-BE49-F238E27FC236}">
                <a16:creationId xmlns:a16="http://schemas.microsoft.com/office/drawing/2014/main" id="{CFA87D8F-91F6-B889-FE55-E6D5BB2405A2}"/>
              </a:ext>
            </a:extLst>
          </p:cNvPr>
          <p:cNvSpPr txBox="1"/>
          <p:nvPr/>
        </p:nvSpPr>
        <p:spPr>
          <a:xfrm>
            <a:off x="5191760" y="771168"/>
            <a:ext cx="4936088" cy="6340197"/>
          </a:xfrm>
          <a:prstGeom prst="rect">
            <a:avLst/>
          </a:prstGeom>
          <a:noFill/>
        </p:spPr>
        <p:txBody>
          <a:bodyPr wrap="square">
            <a:spAutoFit/>
          </a:bodyPr>
          <a:lstStyle/>
          <a:p>
            <a:r>
              <a:rPr lang="en-GB" sz="1300" b="0" i="0" dirty="0">
                <a:solidFill>
                  <a:srgbClr val="141515"/>
                </a:solidFill>
                <a:effectLst/>
              </a:rPr>
              <a:t>“I am going to give Britain the circuit-breaker it needs, by </a:t>
            </a:r>
            <a:r>
              <a:rPr lang="en-GB" sz="1300" b="1" i="0" dirty="0">
                <a:solidFill>
                  <a:srgbClr val="141515"/>
                </a:solidFill>
                <a:effectLst/>
              </a:rPr>
              <a:t>building a more collaborative politics in Westminster,</a:t>
            </a:r>
            <a:r>
              <a:rPr lang="en-GB" sz="1300" b="0" i="0" dirty="0">
                <a:solidFill>
                  <a:srgbClr val="141515"/>
                </a:solidFill>
                <a:effectLst/>
              </a:rPr>
              <a:t> </a:t>
            </a:r>
            <a:r>
              <a:rPr lang="en-GB" sz="1300" b="1" i="0" dirty="0">
                <a:solidFill>
                  <a:srgbClr val="141515"/>
                </a:solidFill>
                <a:effectLst/>
              </a:rPr>
              <a:t>by taking power out of the centre </a:t>
            </a:r>
            <a:r>
              <a:rPr lang="en-GB" sz="1300" b="0" i="0" dirty="0">
                <a:solidFill>
                  <a:srgbClr val="141515"/>
                </a:solidFill>
                <a:effectLst/>
              </a:rPr>
              <a:t>and putting it in the hands of the people and places who can use it best and, in so doing, creating a new sense of agency, possibility and hope flowing around the country….</a:t>
            </a:r>
          </a:p>
          <a:p>
            <a:endParaRPr lang="en-GB" sz="1300" dirty="0">
              <a:solidFill>
                <a:srgbClr val="141515"/>
              </a:solidFill>
            </a:endParaRPr>
          </a:p>
          <a:p>
            <a:r>
              <a:rPr lang="en-GB" sz="1300" dirty="0">
                <a:solidFill>
                  <a:srgbClr val="141515"/>
                </a:solidFill>
              </a:rPr>
              <a:t>I will reach out to other political parties to find as much common ground as we can and </a:t>
            </a:r>
            <a:r>
              <a:rPr lang="en-GB" sz="1300" b="1" dirty="0">
                <a:solidFill>
                  <a:srgbClr val="141515"/>
                </a:solidFill>
              </a:rPr>
              <a:t>build that more collaborative approach </a:t>
            </a:r>
            <a:r>
              <a:rPr lang="en-GB" sz="1300" dirty="0">
                <a:solidFill>
                  <a:srgbClr val="141515"/>
                </a:solidFill>
              </a:rPr>
              <a:t>I spoke about a moment ago. So, a greater sense of unity in Parliament will then allow us to give a clearer sense of direction to Whitehall…..</a:t>
            </a:r>
          </a:p>
          <a:p>
            <a:endParaRPr lang="en-GB" sz="1300" dirty="0">
              <a:solidFill>
                <a:srgbClr val="141515"/>
              </a:solidFill>
            </a:endParaRPr>
          </a:p>
          <a:p>
            <a:r>
              <a:rPr lang="en-GB" sz="1300" dirty="0"/>
              <a:t>The change will be the biggest change in our lifetimes to the way the country is run and it is consistent with the 2024 manifesto. We will create a more streamlined state with a clearer purpose: </a:t>
            </a:r>
            <a:r>
              <a:rPr lang="en-GB" sz="1300" b="1" dirty="0"/>
              <a:t>to power up all parts of the country and put a laser-like focus on growth and regeneration. Good growth……</a:t>
            </a:r>
          </a:p>
          <a:p>
            <a:endParaRPr lang="en-GB" sz="1300" b="1" dirty="0"/>
          </a:p>
          <a:p>
            <a:r>
              <a:rPr lang="en-GB" sz="1300" dirty="0"/>
              <a:t>On utilities, </a:t>
            </a:r>
            <a:r>
              <a:rPr lang="en-GB" sz="1300" b="1" dirty="0"/>
              <a:t>we will ensure all parts of the UK are able to take greater public control of essential services like water, housing, energy and transport……</a:t>
            </a:r>
            <a:endParaRPr lang="en-GB" sz="1300" dirty="0"/>
          </a:p>
          <a:p>
            <a:endParaRPr lang="en-GB" sz="1300" dirty="0"/>
          </a:p>
          <a:p>
            <a:r>
              <a:rPr lang="en-GB" sz="1300" dirty="0"/>
              <a:t>Britain’s housing crisis is having a ruinous impact on its public finances. So, working with local areas, No 10 North will oversee </a:t>
            </a:r>
            <a:r>
              <a:rPr lang="en-GB" sz="1300" b="1" dirty="0"/>
              <a:t>the biggest council house building programme since the post-war period</a:t>
            </a:r>
            <a:r>
              <a:rPr lang="en-GB" sz="1300" dirty="0"/>
              <a:t>. We will use public land, vacant public land to reduce costs.”</a:t>
            </a:r>
          </a:p>
          <a:p>
            <a:endParaRPr lang="en-GB" sz="1300" dirty="0"/>
          </a:p>
          <a:p>
            <a:pPr algn="r"/>
            <a:r>
              <a:rPr lang="en-GB" sz="1300" dirty="0"/>
              <a:t>Andy Burnham MP, 29</a:t>
            </a:r>
            <a:r>
              <a:rPr lang="en-GB" sz="1300" baseline="30000" dirty="0"/>
              <a:t>th</a:t>
            </a:r>
            <a:r>
              <a:rPr lang="en-GB" sz="1300" dirty="0"/>
              <a:t> June 2026</a:t>
            </a:r>
          </a:p>
          <a:p>
            <a:endParaRPr lang="en-GB" sz="1300" b="0" i="0" dirty="0">
              <a:solidFill>
                <a:srgbClr val="141515"/>
              </a:solidFill>
              <a:effectLst/>
            </a:endParaRPr>
          </a:p>
          <a:p>
            <a:endParaRPr lang="en-GB" sz="1600" dirty="0"/>
          </a:p>
        </p:txBody>
      </p:sp>
      <p:sp>
        <p:nvSpPr>
          <p:cNvPr id="7" name="TextBox 6">
            <a:extLst>
              <a:ext uri="{FF2B5EF4-FFF2-40B4-BE49-F238E27FC236}">
                <a16:creationId xmlns:a16="http://schemas.microsoft.com/office/drawing/2014/main" id="{9480A3EB-F311-8F71-6F80-34848293E3D8}"/>
              </a:ext>
            </a:extLst>
          </p:cNvPr>
          <p:cNvSpPr txBox="1"/>
          <p:nvPr/>
        </p:nvSpPr>
        <p:spPr>
          <a:xfrm>
            <a:off x="210446" y="36518"/>
            <a:ext cx="11206412" cy="523220"/>
          </a:xfrm>
          <a:prstGeom prst="rect">
            <a:avLst/>
          </a:prstGeom>
          <a:noFill/>
        </p:spPr>
        <p:txBody>
          <a:bodyPr wrap="square" rtlCol="0">
            <a:spAutoFit/>
          </a:bodyPr>
          <a:lstStyle/>
          <a:p>
            <a:r>
              <a:rPr lang="en-GB" sz="2800" b="1" dirty="0">
                <a:solidFill>
                  <a:schemeClr val="tx2">
                    <a:lumMod val="75000"/>
                    <a:lumOff val="25000"/>
                  </a:schemeClr>
                </a:solidFill>
              </a:rPr>
              <a:t>Devolution and strategic planning – the national context</a:t>
            </a:r>
          </a:p>
        </p:txBody>
      </p:sp>
      <p:sp>
        <p:nvSpPr>
          <p:cNvPr id="8" name="TextBox 7">
            <a:extLst>
              <a:ext uri="{FF2B5EF4-FFF2-40B4-BE49-F238E27FC236}">
                <a16:creationId xmlns:a16="http://schemas.microsoft.com/office/drawing/2014/main" id="{F4CAA8B5-4628-8823-A7DD-8B3867BB4501}"/>
              </a:ext>
            </a:extLst>
          </p:cNvPr>
          <p:cNvSpPr txBox="1"/>
          <p:nvPr/>
        </p:nvSpPr>
        <p:spPr>
          <a:xfrm>
            <a:off x="10127848" y="1528544"/>
            <a:ext cx="1898248" cy="3466975"/>
          </a:xfrm>
          <a:prstGeom prst="rect">
            <a:avLst/>
          </a:prstGeom>
          <a:noFill/>
        </p:spPr>
        <p:txBody>
          <a:bodyPr wrap="square">
            <a:spAutoFit/>
          </a:bodyPr>
          <a:lstStyle/>
          <a:p>
            <a:pPr marL="0" marR="0" indent="0" algn="ctr">
              <a:lnSpc>
                <a:spcPts val="2160"/>
              </a:lnSpc>
            </a:pPr>
            <a:r>
              <a:rPr lang="en-GB" sz="1800" b="1" i="0" dirty="0">
                <a:solidFill>
                  <a:schemeClr val="accent1"/>
                </a:solidFill>
                <a:effectLst/>
                <a:latin typeface="Open Sans" panose="020B0606030504020204" pitchFamily="34" charset="0"/>
              </a:rPr>
              <a:t>“Place-first, not party-first”</a:t>
            </a:r>
          </a:p>
          <a:p>
            <a:pPr marL="0" marR="0" indent="0" algn="ctr">
              <a:lnSpc>
                <a:spcPts val="2160"/>
              </a:lnSpc>
            </a:pPr>
            <a:endParaRPr lang="en-GB" sz="1800" b="1" i="0" dirty="0">
              <a:solidFill>
                <a:schemeClr val="accent1"/>
              </a:solidFill>
              <a:effectLst/>
              <a:latin typeface="Open Sans" panose="020B0606030504020204" pitchFamily="34" charset="0"/>
            </a:endParaRPr>
          </a:p>
          <a:p>
            <a:pPr marL="0" marR="0" indent="0" algn="ctr">
              <a:lnSpc>
                <a:spcPts val="2160"/>
              </a:lnSpc>
            </a:pPr>
            <a:r>
              <a:rPr lang="en-GB" b="1" dirty="0">
                <a:solidFill>
                  <a:schemeClr val="accent1"/>
                </a:solidFill>
                <a:latin typeface="Open Sans" panose="020B0606030504020204" pitchFamily="34" charset="0"/>
              </a:rPr>
              <a:t>“</a:t>
            </a:r>
            <a:r>
              <a:rPr lang="en-GB" sz="1800" b="1" i="0" dirty="0">
                <a:solidFill>
                  <a:schemeClr val="accent1"/>
                </a:solidFill>
                <a:effectLst/>
                <a:latin typeface="Open Sans" panose="020B0606030504020204" pitchFamily="34" charset="0"/>
              </a:rPr>
              <a:t>Problem-solving, not point-scoring”</a:t>
            </a:r>
          </a:p>
          <a:p>
            <a:pPr marL="0" marR="0" indent="0" algn="ctr">
              <a:lnSpc>
                <a:spcPts val="2160"/>
              </a:lnSpc>
            </a:pPr>
            <a:endParaRPr lang="en-GB" sz="1800" b="1" i="0" dirty="0">
              <a:solidFill>
                <a:schemeClr val="accent1"/>
              </a:solidFill>
              <a:effectLst/>
              <a:latin typeface="Open Sans" panose="020B0606030504020204" pitchFamily="34" charset="0"/>
            </a:endParaRPr>
          </a:p>
          <a:p>
            <a:pPr marL="0" marR="0" indent="0" algn="ctr">
              <a:lnSpc>
                <a:spcPts val="2160"/>
              </a:lnSpc>
            </a:pPr>
            <a:r>
              <a:rPr lang="en-GB" sz="1800" b="1" i="0" dirty="0">
                <a:solidFill>
                  <a:schemeClr val="accent1"/>
                </a:solidFill>
                <a:effectLst/>
                <a:latin typeface="Open Sans" panose="020B0606030504020204" pitchFamily="34" charset="0"/>
              </a:rPr>
              <a:t>“Long-term, not short-term”</a:t>
            </a:r>
          </a:p>
          <a:p>
            <a:pPr marL="0" marR="0" indent="0" algn="l">
              <a:lnSpc>
                <a:spcPts val="2160"/>
              </a:lnSpc>
              <a:buFont typeface="Arial" panose="020B0604020202020204" pitchFamily="34" charset="0"/>
              <a:buChar char="•"/>
            </a:pPr>
            <a:endParaRPr lang="en-GB" sz="1800" b="0" i="0" dirty="0">
              <a:solidFill>
                <a:srgbClr val="141515"/>
              </a:solidFill>
              <a:effectLst/>
              <a:latin typeface="Open Sans" panose="020B0606030504020204" pitchFamily="34" charset="0"/>
            </a:endParaRPr>
          </a:p>
        </p:txBody>
      </p:sp>
      <p:pic>
        <p:nvPicPr>
          <p:cNvPr id="9" name="Picture 8">
            <a:extLst>
              <a:ext uri="{FF2B5EF4-FFF2-40B4-BE49-F238E27FC236}">
                <a16:creationId xmlns:a16="http://schemas.microsoft.com/office/drawing/2014/main" id="{E6855E0A-231D-918F-DA7C-FD03EF4D1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4536" y="5597552"/>
            <a:ext cx="1512475" cy="1020921"/>
          </a:xfrm>
          <a:prstGeom prst="rect">
            <a:avLst/>
          </a:prstGeom>
        </p:spPr>
      </p:pic>
    </p:spTree>
    <p:extLst>
      <p:ext uri="{BB962C8B-B14F-4D97-AF65-F5344CB8AC3E}">
        <p14:creationId xmlns:p14="http://schemas.microsoft.com/office/powerpoint/2010/main" val="199675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9179539-5BFC-89B9-89E5-D2A8D6B44C99}"/>
              </a:ext>
            </a:extLst>
          </p:cNvPr>
          <p:cNvSpPr/>
          <p:nvPr/>
        </p:nvSpPr>
        <p:spPr>
          <a:xfrm>
            <a:off x="829391" y="1066800"/>
            <a:ext cx="4714882" cy="46831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6E016CFF-127F-00E8-AB1D-F3335489FCB4}"/>
              </a:ext>
            </a:extLst>
          </p:cNvPr>
          <p:cNvSpPr txBox="1"/>
          <p:nvPr/>
        </p:nvSpPr>
        <p:spPr>
          <a:xfrm>
            <a:off x="829391" y="1108055"/>
            <a:ext cx="4078275" cy="369332"/>
          </a:xfrm>
          <a:prstGeom prst="rect">
            <a:avLst/>
          </a:prstGeom>
          <a:noFill/>
        </p:spPr>
        <p:txBody>
          <a:bodyPr wrap="square" rtlCol="0">
            <a:spAutoFit/>
          </a:bodyPr>
          <a:lstStyle/>
          <a:p>
            <a:r>
              <a:rPr lang="en-GB" b="1" dirty="0"/>
              <a:t>The Statutory Development Plan</a:t>
            </a:r>
          </a:p>
        </p:txBody>
      </p:sp>
      <p:sp>
        <p:nvSpPr>
          <p:cNvPr id="9" name="TextBox 8">
            <a:extLst>
              <a:ext uri="{FF2B5EF4-FFF2-40B4-BE49-F238E27FC236}">
                <a16:creationId xmlns:a16="http://schemas.microsoft.com/office/drawing/2014/main" id="{9A79EA75-F397-7928-B67F-C194FB59C09E}"/>
              </a:ext>
            </a:extLst>
          </p:cNvPr>
          <p:cNvSpPr txBox="1"/>
          <p:nvPr/>
        </p:nvSpPr>
        <p:spPr>
          <a:xfrm>
            <a:off x="3665061" y="1576000"/>
            <a:ext cx="1775040" cy="1077218"/>
          </a:xfrm>
          <a:prstGeom prst="rect">
            <a:avLst/>
          </a:prstGeom>
          <a:noFill/>
        </p:spPr>
        <p:txBody>
          <a:bodyPr wrap="square" rtlCol="0">
            <a:spAutoFit/>
          </a:bodyPr>
          <a:lstStyle/>
          <a:p>
            <a:r>
              <a:rPr lang="en-GB" sz="1600" dirty="0"/>
              <a:t>Reintroduction of a strategic plan at sub-regional scale (PIA)</a:t>
            </a:r>
          </a:p>
        </p:txBody>
      </p:sp>
      <p:sp>
        <p:nvSpPr>
          <p:cNvPr id="11" name="TextBox 10">
            <a:extLst>
              <a:ext uri="{FF2B5EF4-FFF2-40B4-BE49-F238E27FC236}">
                <a16:creationId xmlns:a16="http://schemas.microsoft.com/office/drawing/2014/main" id="{90497CFD-75EA-1EB8-A28F-5F4CB5C456BB}"/>
              </a:ext>
            </a:extLst>
          </p:cNvPr>
          <p:cNvSpPr txBox="1"/>
          <p:nvPr/>
        </p:nvSpPr>
        <p:spPr>
          <a:xfrm>
            <a:off x="3661620" y="2835240"/>
            <a:ext cx="1882653" cy="1323439"/>
          </a:xfrm>
          <a:prstGeom prst="rect">
            <a:avLst/>
          </a:prstGeom>
          <a:noFill/>
        </p:spPr>
        <p:txBody>
          <a:bodyPr wrap="square" rtlCol="0">
            <a:spAutoFit/>
          </a:bodyPr>
          <a:lstStyle/>
          <a:p>
            <a:r>
              <a:rPr lang="en-GB" sz="1600" dirty="0"/>
              <a:t>New ‘vision-led’ local plan system with statutory timetable and streamlined (LURA)</a:t>
            </a:r>
          </a:p>
        </p:txBody>
      </p:sp>
      <p:sp>
        <p:nvSpPr>
          <p:cNvPr id="13" name="TextBox 12">
            <a:extLst>
              <a:ext uri="{FF2B5EF4-FFF2-40B4-BE49-F238E27FC236}">
                <a16:creationId xmlns:a16="http://schemas.microsoft.com/office/drawing/2014/main" id="{11806CB7-CEDD-3160-ED2E-664AD8D8105B}"/>
              </a:ext>
            </a:extLst>
          </p:cNvPr>
          <p:cNvSpPr txBox="1"/>
          <p:nvPr/>
        </p:nvSpPr>
        <p:spPr>
          <a:xfrm>
            <a:off x="3651045" y="4312266"/>
            <a:ext cx="1771600" cy="1077218"/>
          </a:xfrm>
          <a:prstGeom prst="rect">
            <a:avLst/>
          </a:prstGeom>
          <a:noFill/>
        </p:spPr>
        <p:txBody>
          <a:bodyPr wrap="square" rtlCol="0">
            <a:spAutoFit/>
          </a:bodyPr>
          <a:lstStyle/>
          <a:p>
            <a:r>
              <a:rPr lang="en-GB" sz="1600" dirty="0"/>
              <a:t>NPs retained and new statutory SPs introduced (LURA)</a:t>
            </a:r>
          </a:p>
        </p:txBody>
      </p:sp>
      <p:sp>
        <p:nvSpPr>
          <p:cNvPr id="15" name="Rectangle 14">
            <a:extLst>
              <a:ext uri="{FF2B5EF4-FFF2-40B4-BE49-F238E27FC236}">
                <a16:creationId xmlns:a16="http://schemas.microsoft.com/office/drawing/2014/main" id="{B71E7769-E88E-F9F6-35C1-0E7868AF7B83}"/>
              </a:ext>
            </a:extLst>
          </p:cNvPr>
          <p:cNvSpPr/>
          <p:nvPr/>
        </p:nvSpPr>
        <p:spPr>
          <a:xfrm>
            <a:off x="5719887" y="1066800"/>
            <a:ext cx="4216593" cy="46831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5">
            <a:extLst>
              <a:ext uri="{FF2B5EF4-FFF2-40B4-BE49-F238E27FC236}">
                <a16:creationId xmlns:a16="http://schemas.microsoft.com/office/drawing/2014/main" id="{DD0C5DC8-025A-0021-028F-46AB8714DE2D}"/>
              </a:ext>
            </a:extLst>
          </p:cNvPr>
          <p:cNvSpPr/>
          <p:nvPr/>
        </p:nvSpPr>
        <p:spPr>
          <a:xfrm rot="5400000">
            <a:off x="5448120" y="1248331"/>
            <a:ext cx="712909" cy="9950369"/>
          </a:xfrm>
          <a:prstGeom prst="triangle">
            <a:avLst>
              <a:gd name="adj" fmla="val 52089"/>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7314C43E-5CCA-C529-5D4F-DEF6EF1654CF}"/>
              </a:ext>
            </a:extLst>
          </p:cNvPr>
          <p:cNvSpPr txBox="1"/>
          <p:nvPr/>
        </p:nvSpPr>
        <p:spPr>
          <a:xfrm>
            <a:off x="1066800" y="6065520"/>
            <a:ext cx="5029200" cy="369332"/>
          </a:xfrm>
          <a:prstGeom prst="rect">
            <a:avLst/>
          </a:prstGeom>
          <a:noFill/>
        </p:spPr>
        <p:txBody>
          <a:bodyPr wrap="square" rtlCol="0">
            <a:spAutoFit/>
          </a:bodyPr>
          <a:lstStyle/>
          <a:p>
            <a:r>
              <a:rPr lang="en-GB" b="1" dirty="0">
                <a:solidFill>
                  <a:schemeClr val="bg1"/>
                </a:solidFill>
              </a:rPr>
              <a:t>Engagement in the planning process</a:t>
            </a:r>
          </a:p>
        </p:txBody>
      </p:sp>
      <p:sp>
        <p:nvSpPr>
          <p:cNvPr id="19" name="TextBox 18">
            <a:extLst>
              <a:ext uri="{FF2B5EF4-FFF2-40B4-BE49-F238E27FC236}">
                <a16:creationId xmlns:a16="http://schemas.microsoft.com/office/drawing/2014/main" id="{31930C0B-4C76-3918-6215-8CD9E11EFDB5}"/>
              </a:ext>
            </a:extLst>
          </p:cNvPr>
          <p:cNvSpPr txBox="1"/>
          <p:nvPr/>
        </p:nvSpPr>
        <p:spPr>
          <a:xfrm>
            <a:off x="5719887" y="1108055"/>
            <a:ext cx="4078275" cy="369332"/>
          </a:xfrm>
          <a:prstGeom prst="rect">
            <a:avLst/>
          </a:prstGeom>
          <a:noFill/>
        </p:spPr>
        <p:txBody>
          <a:bodyPr wrap="square" rtlCol="0">
            <a:spAutoFit/>
          </a:bodyPr>
          <a:lstStyle/>
          <a:p>
            <a:r>
              <a:rPr lang="en-GB" b="1" dirty="0"/>
              <a:t>Decision-making</a:t>
            </a:r>
          </a:p>
        </p:txBody>
      </p:sp>
      <p:sp>
        <p:nvSpPr>
          <p:cNvPr id="20" name="Rectangle: Rounded Corners 19">
            <a:extLst>
              <a:ext uri="{FF2B5EF4-FFF2-40B4-BE49-F238E27FC236}">
                <a16:creationId xmlns:a16="http://schemas.microsoft.com/office/drawing/2014/main" id="{0287B93A-EAC2-969C-2B2C-38CBDDA8634F}"/>
              </a:ext>
            </a:extLst>
          </p:cNvPr>
          <p:cNvSpPr/>
          <p:nvPr/>
        </p:nvSpPr>
        <p:spPr>
          <a:xfrm>
            <a:off x="5882640" y="1576000"/>
            <a:ext cx="2296160" cy="1077218"/>
          </a:xfrm>
          <a:prstGeom prst="roundRect">
            <a:avLst/>
          </a:prstGeom>
          <a:solidFill>
            <a:srgbClr val="E412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National Decision-making policies</a:t>
            </a:r>
          </a:p>
        </p:txBody>
      </p:sp>
      <p:sp>
        <p:nvSpPr>
          <p:cNvPr id="22" name="Rectangle: Rounded Corners 21">
            <a:extLst>
              <a:ext uri="{FF2B5EF4-FFF2-40B4-BE49-F238E27FC236}">
                <a16:creationId xmlns:a16="http://schemas.microsoft.com/office/drawing/2014/main" id="{5F9CCAC3-ACCE-4D6E-F258-DA1906336A4C}"/>
              </a:ext>
            </a:extLst>
          </p:cNvPr>
          <p:cNvSpPr/>
          <p:nvPr/>
        </p:nvSpPr>
        <p:spPr>
          <a:xfrm>
            <a:off x="926425" y="1600336"/>
            <a:ext cx="2634463" cy="10772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Spatial Development Strategies</a:t>
            </a:r>
          </a:p>
        </p:txBody>
      </p:sp>
      <p:sp>
        <p:nvSpPr>
          <p:cNvPr id="24" name="Rectangle: Rounded Corners 23">
            <a:extLst>
              <a:ext uri="{FF2B5EF4-FFF2-40B4-BE49-F238E27FC236}">
                <a16:creationId xmlns:a16="http://schemas.microsoft.com/office/drawing/2014/main" id="{DFFF7C63-39BB-CDBA-FB79-FF64533FD3FD}"/>
              </a:ext>
            </a:extLst>
          </p:cNvPr>
          <p:cNvSpPr/>
          <p:nvPr/>
        </p:nvSpPr>
        <p:spPr>
          <a:xfrm>
            <a:off x="926425" y="2869762"/>
            <a:ext cx="2634462" cy="11637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Local Plans/ Minerals &amp; Waste Plans</a:t>
            </a:r>
          </a:p>
        </p:txBody>
      </p:sp>
      <p:sp>
        <p:nvSpPr>
          <p:cNvPr id="26" name="Rectangle: Rounded Corners 25">
            <a:extLst>
              <a:ext uri="{FF2B5EF4-FFF2-40B4-BE49-F238E27FC236}">
                <a16:creationId xmlns:a16="http://schemas.microsoft.com/office/drawing/2014/main" id="{B569A765-2C3E-A368-22BD-C9D5E14B8325}"/>
              </a:ext>
            </a:extLst>
          </p:cNvPr>
          <p:cNvSpPr/>
          <p:nvPr/>
        </p:nvSpPr>
        <p:spPr>
          <a:xfrm>
            <a:off x="922987" y="4225727"/>
            <a:ext cx="2634462" cy="11637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Neighbourhood Plans/ Supplementary Plans</a:t>
            </a:r>
          </a:p>
        </p:txBody>
      </p:sp>
      <p:sp>
        <p:nvSpPr>
          <p:cNvPr id="28" name="Rectangle: Rounded Corners 27">
            <a:extLst>
              <a:ext uri="{FF2B5EF4-FFF2-40B4-BE49-F238E27FC236}">
                <a16:creationId xmlns:a16="http://schemas.microsoft.com/office/drawing/2014/main" id="{8060417D-0719-0B44-E620-8AB46DF66521}"/>
              </a:ext>
            </a:extLst>
          </p:cNvPr>
          <p:cNvSpPr/>
          <p:nvPr/>
        </p:nvSpPr>
        <p:spPr>
          <a:xfrm>
            <a:off x="5882640" y="2835240"/>
            <a:ext cx="2296160" cy="1477026"/>
          </a:xfrm>
          <a:prstGeom prst="roundRect">
            <a:avLst/>
          </a:prstGeom>
          <a:solidFill>
            <a:srgbClr val="E412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Modernising Committees (including National Scheme of Delegation)</a:t>
            </a:r>
          </a:p>
        </p:txBody>
      </p:sp>
      <p:sp>
        <p:nvSpPr>
          <p:cNvPr id="30" name="Rectangle: Rounded Corners 29">
            <a:extLst>
              <a:ext uri="{FF2B5EF4-FFF2-40B4-BE49-F238E27FC236}">
                <a16:creationId xmlns:a16="http://schemas.microsoft.com/office/drawing/2014/main" id="{7275566A-DC73-033F-172E-E90C104E60F9}"/>
              </a:ext>
            </a:extLst>
          </p:cNvPr>
          <p:cNvSpPr/>
          <p:nvPr/>
        </p:nvSpPr>
        <p:spPr>
          <a:xfrm>
            <a:off x="5882640" y="4435215"/>
            <a:ext cx="2296160" cy="1077218"/>
          </a:xfrm>
          <a:prstGeom prst="roundRect">
            <a:avLst/>
          </a:prstGeom>
          <a:solidFill>
            <a:srgbClr val="E412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Mayoral planning powers</a:t>
            </a:r>
          </a:p>
        </p:txBody>
      </p:sp>
      <p:sp>
        <p:nvSpPr>
          <p:cNvPr id="32" name="TextBox 31">
            <a:extLst>
              <a:ext uri="{FF2B5EF4-FFF2-40B4-BE49-F238E27FC236}">
                <a16:creationId xmlns:a16="http://schemas.microsoft.com/office/drawing/2014/main" id="{9C3E90A1-A293-71A2-8D35-7D1F012FA71D}"/>
              </a:ext>
            </a:extLst>
          </p:cNvPr>
          <p:cNvSpPr txBox="1"/>
          <p:nvPr/>
        </p:nvSpPr>
        <p:spPr>
          <a:xfrm>
            <a:off x="8275771" y="1452889"/>
            <a:ext cx="1698005" cy="1384995"/>
          </a:xfrm>
          <a:prstGeom prst="rect">
            <a:avLst/>
          </a:prstGeom>
          <a:noFill/>
        </p:spPr>
        <p:txBody>
          <a:bodyPr wrap="square" rtlCol="0">
            <a:spAutoFit/>
          </a:bodyPr>
          <a:lstStyle/>
          <a:p>
            <a:r>
              <a:rPr lang="en-GB" sz="1400" dirty="0"/>
              <a:t>More national standardised polices to ensure consistency (NPPF) – not to be repeated in LPs</a:t>
            </a:r>
          </a:p>
        </p:txBody>
      </p:sp>
      <p:sp>
        <p:nvSpPr>
          <p:cNvPr id="34" name="TextBox 33">
            <a:extLst>
              <a:ext uri="{FF2B5EF4-FFF2-40B4-BE49-F238E27FC236}">
                <a16:creationId xmlns:a16="http://schemas.microsoft.com/office/drawing/2014/main" id="{FED8B071-3BE7-9A38-1CAD-182C5C505A74}"/>
              </a:ext>
            </a:extLst>
          </p:cNvPr>
          <p:cNvSpPr txBox="1"/>
          <p:nvPr/>
        </p:nvSpPr>
        <p:spPr>
          <a:xfrm>
            <a:off x="8257679" y="2826966"/>
            <a:ext cx="1775773" cy="1600438"/>
          </a:xfrm>
          <a:prstGeom prst="rect">
            <a:avLst/>
          </a:prstGeom>
          <a:noFill/>
        </p:spPr>
        <p:txBody>
          <a:bodyPr wrap="square" rtlCol="0">
            <a:spAutoFit/>
          </a:bodyPr>
          <a:lstStyle/>
          <a:p>
            <a:r>
              <a:rPr lang="en-GB" sz="1400" dirty="0"/>
              <a:t>Reduced need for Member approval because of up-to-date LPs and increased engagement at plan-making stage (PIA)</a:t>
            </a:r>
          </a:p>
        </p:txBody>
      </p:sp>
      <p:sp>
        <p:nvSpPr>
          <p:cNvPr id="36" name="TextBox 35">
            <a:extLst>
              <a:ext uri="{FF2B5EF4-FFF2-40B4-BE49-F238E27FC236}">
                <a16:creationId xmlns:a16="http://schemas.microsoft.com/office/drawing/2014/main" id="{3B1A6733-324E-A20C-D758-D988D833A7E8}"/>
              </a:ext>
            </a:extLst>
          </p:cNvPr>
          <p:cNvSpPr txBox="1"/>
          <p:nvPr/>
        </p:nvSpPr>
        <p:spPr>
          <a:xfrm>
            <a:off x="8275772" y="4454072"/>
            <a:ext cx="1691446" cy="1169551"/>
          </a:xfrm>
          <a:prstGeom prst="rect">
            <a:avLst/>
          </a:prstGeom>
          <a:noFill/>
        </p:spPr>
        <p:txBody>
          <a:bodyPr wrap="square" rtlCol="0">
            <a:spAutoFit/>
          </a:bodyPr>
          <a:lstStyle/>
          <a:p>
            <a:r>
              <a:rPr lang="en-GB" sz="1400" dirty="0"/>
              <a:t>New planning powers to support delivery of strategic priorities set out in the SDS (EDCE Act)</a:t>
            </a:r>
          </a:p>
        </p:txBody>
      </p:sp>
      <p:sp>
        <p:nvSpPr>
          <p:cNvPr id="37" name="Rectangle 36">
            <a:extLst>
              <a:ext uri="{FF2B5EF4-FFF2-40B4-BE49-F238E27FC236}">
                <a16:creationId xmlns:a16="http://schemas.microsoft.com/office/drawing/2014/main" id="{9D034E9B-508D-B9BE-6F68-917A862FD381}"/>
              </a:ext>
            </a:extLst>
          </p:cNvPr>
          <p:cNvSpPr/>
          <p:nvPr/>
        </p:nvSpPr>
        <p:spPr>
          <a:xfrm>
            <a:off x="10046095" y="1066800"/>
            <a:ext cx="1963025" cy="468314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94A44674-37AD-E15B-9D4D-8ECD284F1774}"/>
              </a:ext>
            </a:extLst>
          </p:cNvPr>
          <p:cNvSpPr txBox="1"/>
          <p:nvPr/>
        </p:nvSpPr>
        <p:spPr>
          <a:xfrm>
            <a:off x="10070747" y="1381760"/>
            <a:ext cx="1925730" cy="2985433"/>
          </a:xfrm>
          <a:prstGeom prst="rect">
            <a:avLst/>
          </a:prstGeom>
          <a:noFill/>
        </p:spPr>
        <p:txBody>
          <a:bodyPr wrap="square" rtlCol="0">
            <a:spAutoFit/>
          </a:bodyPr>
          <a:lstStyle/>
          <a:p>
            <a:r>
              <a:rPr lang="en-GB" sz="1600" b="1" dirty="0"/>
              <a:t>More support for delivery </a:t>
            </a:r>
            <a:r>
              <a:rPr lang="en-GB" sz="1600" dirty="0"/>
              <a:t>e.g.</a:t>
            </a:r>
          </a:p>
          <a:p>
            <a:endParaRPr lang="en-GB" sz="1600" b="1" dirty="0"/>
          </a:p>
          <a:p>
            <a:pPr marL="285750" indent="-285750">
              <a:buFont typeface="Wingdings" panose="05000000000000000000" pitchFamily="2" charset="2"/>
              <a:buChar char="§"/>
            </a:pPr>
            <a:r>
              <a:rPr lang="en-GB" sz="1400" dirty="0"/>
              <a:t>Mayoral funding through Devolution</a:t>
            </a:r>
          </a:p>
          <a:p>
            <a:pPr marL="285750" indent="-285750">
              <a:buFont typeface="Wingdings" panose="05000000000000000000" pitchFamily="2" charset="2"/>
              <a:buChar char="§"/>
            </a:pPr>
            <a:endParaRPr lang="en-GB" sz="1400" dirty="0"/>
          </a:p>
          <a:p>
            <a:pPr marL="285750" indent="-285750">
              <a:buFont typeface="Wingdings" panose="05000000000000000000" pitchFamily="2" charset="2"/>
              <a:buChar char="§"/>
            </a:pPr>
            <a:r>
              <a:rPr lang="en-GB" sz="1400" dirty="0"/>
              <a:t>Targeted action on stalled strategic sites (ATLAS)</a:t>
            </a:r>
          </a:p>
          <a:p>
            <a:pPr marL="285750" indent="-285750">
              <a:buFont typeface="Wingdings" panose="05000000000000000000" pitchFamily="2" charset="2"/>
              <a:buChar char="§"/>
            </a:pPr>
            <a:endParaRPr lang="en-GB" sz="1400" dirty="0"/>
          </a:p>
          <a:p>
            <a:pPr marL="285750" indent="-285750">
              <a:buFont typeface="Wingdings" panose="05000000000000000000" pitchFamily="2" charset="2"/>
              <a:buChar char="§"/>
            </a:pPr>
            <a:r>
              <a:rPr lang="en-GB" sz="1400" dirty="0"/>
              <a:t>Homes England Place Partnerships</a:t>
            </a:r>
          </a:p>
        </p:txBody>
      </p:sp>
      <p:sp>
        <p:nvSpPr>
          <p:cNvPr id="40" name="TextBox 39">
            <a:extLst>
              <a:ext uri="{FF2B5EF4-FFF2-40B4-BE49-F238E27FC236}">
                <a16:creationId xmlns:a16="http://schemas.microsoft.com/office/drawing/2014/main" id="{3F4F7909-72B3-3602-7062-A96F1CF5A172}"/>
              </a:ext>
            </a:extLst>
          </p:cNvPr>
          <p:cNvSpPr txBox="1"/>
          <p:nvPr/>
        </p:nvSpPr>
        <p:spPr>
          <a:xfrm>
            <a:off x="201368" y="261343"/>
            <a:ext cx="11206412" cy="523220"/>
          </a:xfrm>
          <a:prstGeom prst="rect">
            <a:avLst/>
          </a:prstGeom>
          <a:noFill/>
        </p:spPr>
        <p:txBody>
          <a:bodyPr wrap="square" rtlCol="0">
            <a:spAutoFit/>
          </a:bodyPr>
          <a:lstStyle/>
          <a:p>
            <a:r>
              <a:rPr lang="en-GB" sz="2800" b="1" dirty="0">
                <a:solidFill>
                  <a:schemeClr val="tx2">
                    <a:lumMod val="75000"/>
                    <a:lumOff val="25000"/>
                  </a:schemeClr>
                </a:solidFill>
              </a:rPr>
              <a:t>The new ‘plan-led’ system</a:t>
            </a:r>
          </a:p>
        </p:txBody>
      </p:sp>
      <p:pic>
        <p:nvPicPr>
          <p:cNvPr id="3" name="Picture 2">
            <a:extLst>
              <a:ext uri="{FF2B5EF4-FFF2-40B4-BE49-F238E27FC236}">
                <a16:creationId xmlns:a16="http://schemas.microsoft.com/office/drawing/2014/main" id="{002B9EAD-4651-F41C-8910-1188ED360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1861" y="6064905"/>
            <a:ext cx="1106986" cy="747216"/>
          </a:xfrm>
          <a:prstGeom prst="rect">
            <a:avLst/>
          </a:prstGeom>
        </p:spPr>
      </p:pic>
    </p:spTree>
    <p:extLst>
      <p:ext uri="{BB962C8B-B14F-4D97-AF65-F5344CB8AC3E}">
        <p14:creationId xmlns:p14="http://schemas.microsoft.com/office/powerpoint/2010/main" val="3443145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A609D-6DB4-D123-108E-B2282D2003F6}"/>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42E05672-E2C6-6811-2605-BDD71C56B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6930" y="6110867"/>
            <a:ext cx="945070" cy="637922"/>
          </a:xfrm>
          <a:prstGeom prst="rect">
            <a:avLst/>
          </a:prstGeom>
        </p:spPr>
      </p:pic>
      <p:sp>
        <p:nvSpPr>
          <p:cNvPr id="8" name="TextBox 7">
            <a:extLst>
              <a:ext uri="{FF2B5EF4-FFF2-40B4-BE49-F238E27FC236}">
                <a16:creationId xmlns:a16="http://schemas.microsoft.com/office/drawing/2014/main" id="{6F4F630B-60E9-59C2-8548-66CCA12F9A1C}"/>
              </a:ext>
            </a:extLst>
          </p:cNvPr>
          <p:cNvSpPr txBox="1"/>
          <p:nvPr/>
        </p:nvSpPr>
        <p:spPr>
          <a:xfrm>
            <a:off x="157781" y="57965"/>
            <a:ext cx="10642299" cy="523220"/>
          </a:xfrm>
          <a:prstGeom prst="rect">
            <a:avLst/>
          </a:prstGeom>
          <a:noFill/>
        </p:spPr>
        <p:txBody>
          <a:bodyPr wrap="square" rtlCol="0">
            <a:spAutoFit/>
          </a:bodyPr>
          <a:lstStyle/>
          <a:p>
            <a:r>
              <a:rPr lang="en-GB" sz="2800" b="1" dirty="0">
                <a:solidFill>
                  <a:schemeClr val="accent1"/>
                </a:solidFill>
              </a:rPr>
              <a:t>A new era of strategic planning </a:t>
            </a:r>
            <a:endParaRPr lang="en-GB" sz="2800" b="1" dirty="0"/>
          </a:p>
        </p:txBody>
      </p:sp>
      <p:sp>
        <p:nvSpPr>
          <p:cNvPr id="4" name="TextBox 3">
            <a:extLst>
              <a:ext uri="{FF2B5EF4-FFF2-40B4-BE49-F238E27FC236}">
                <a16:creationId xmlns:a16="http://schemas.microsoft.com/office/drawing/2014/main" id="{51E5EDF2-BFA3-5955-0A85-9987E3534377}"/>
              </a:ext>
            </a:extLst>
          </p:cNvPr>
          <p:cNvSpPr txBox="1"/>
          <p:nvPr/>
        </p:nvSpPr>
        <p:spPr>
          <a:xfrm>
            <a:off x="157781" y="413671"/>
            <a:ext cx="7833950" cy="6540252"/>
          </a:xfrm>
          <a:prstGeom prst="rect">
            <a:avLst/>
          </a:prstGeom>
          <a:noFill/>
        </p:spPr>
        <p:txBody>
          <a:bodyPr wrap="square" rtlCol="0">
            <a:spAutoFit/>
          </a:bodyPr>
          <a:lstStyle/>
          <a:p>
            <a:pPr>
              <a:spcAft>
                <a:spcPts val="600"/>
              </a:spcAft>
            </a:pPr>
            <a:endParaRPr lang="en-GB" sz="1600" dirty="0"/>
          </a:p>
          <a:p>
            <a:pPr marL="285750" indent="-285750">
              <a:spcAft>
                <a:spcPts val="600"/>
              </a:spcAft>
              <a:buFont typeface="Wingdings" panose="05000000000000000000" pitchFamily="2" charset="2"/>
              <a:buChar char="§"/>
            </a:pPr>
            <a:r>
              <a:rPr lang="en-GB" sz="1600" b="1" dirty="0"/>
              <a:t>SDS will provide integrated,</a:t>
            </a:r>
            <a:r>
              <a:rPr lang="en-GB" sz="1600" dirty="0"/>
              <a:t> </a:t>
            </a:r>
            <a:r>
              <a:rPr lang="en-GB" sz="1600" b="1" dirty="0"/>
              <a:t>high level spatial investment frameworks </a:t>
            </a:r>
            <a:r>
              <a:rPr lang="en-GB" sz="1600" dirty="0"/>
              <a:t>–They will have to provide the spatial articulation for other ‘place-based’ plans and strategies, especially Local Growth Plans. They will not allocate sites.</a:t>
            </a:r>
          </a:p>
          <a:p>
            <a:pPr marL="285750" indent="-285750">
              <a:spcAft>
                <a:spcPts val="600"/>
              </a:spcAft>
              <a:buFont typeface="Wingdings" panose="05000000000000000000" pitchFamily="2" charset="2"/>
              <a:buChar char="§"/>
            </a:pPr>
            <a:r>
              <a:rPr lang="en-GB" sz="1600" dirty="0"/>
              <a:t>The </a:t>
            </a:r>
            <a:r>
              <a:rPr lang="en-GB" sz="1600" b="1" dirty="0"/>
              <a:t>Legal framework is now in place </a:t>
            </a:r>
            <a:r>
              <a:rPr lang="en-GB" sz="1600" dirty="0"/>
              <a:t>through the Planning &amp; Infrastructure Act but waiting for secondary legislation/regs (including statutory underpinning for new Strategic Planning Boards) &amp; PPG. </a:t>
            </a:r>
          </a:p>
          <a:p>
            <a:pPr marL="285750" indent="-285750">
              <a:spcAft>
                <a:spcPts val="600"/>
              </a:spcAft>
              <a:buFont typeface="Wingdings" panose="05000000000000000000" pitchFamily="2" charset="2"/>
              <a:buChar char="§"/>
            </a:pPr>
            <a:r>
              <a:rPr lang="en-GB" sz="1600" dirty="0"/>
              <a:t>SDS will be </a:t>
            </a:r>
            <a:r>
              <a:rPr lang="en-GB" sz="1600" b="1" dirty="0"/>
              <a:t>part of the statutory development plan </a:t>
            </a:r>
            <a:r>
              <a:rPr lang="en-GB" sz="1600" dirty="0"/>
              <a:t>and local plans will therefore have to be ‘in general conformity’ with the SDS. </a:t>
            </a:r>
          </a:p>
          <a:p>
            <a:pPr marL="285750" indent="-285750">
              <a:spcAft>
                <a:spcPts val="600"/>
              </a:spcAft>
              <a:buFont typeface="Wingdings" panose="05000000000000000000" pitchFamily="2" charset="2"/>
              <a:buChar char="§"/>
            </a:pPr>
            <a:r>
              <a:rPr lang="en-GB" sz="1600" dirty="0"/>
              <a:t>SDS will be </a:t>
            </a:r>
            <a:r>
              <a:rPr lang="en-GB" sz="1600" b="1" dirty="0"/>
              <a:t>‘vision-led’ and outcome focused </a:t>
            </a:r>
            <a:r>
              <a:rPr lang="en-GB" sz="1600" dirty="0"/>
              <a:t>and will therefore have to reflect the shared ‘place-based’ vision and ambition of LA partners (or Strategic Authorities). </a:t>
            </a:r>
          </a:p>
          <a:p>
            <a:pPr marL="285750" indent="-285750">
              <a:spcAft>
                <a:spcPts val="600"/>
              </a:spcAft>
              <a:buFont typeface="Wingdings" panose="05000000000000000000" pitchFamily="2" charset="2"/>
              <a:buChar char="§"/>
            </a:pPr>
            <a:r>
              <a:rPr lang="en-GB" sz="1600" dirty="0"/>
              <a:t>SDS</a:t>
            </a:r>
            <a:r>
              <a:rPr lang="en-GB" sz="1600" b="1" dirty="0"/>
              <a:t> will be long term</a:t>
            </a:r>
            <a:r>
              <a:rPr lang="en-GB" sz="1600" dirty="0"/>
              <a:t>, with the strategy setting the distribution of growth for 25+ year period, including LP housing targets, setting ‘general extent’ of Green Belt (where relevant), identifying ‘investable pipeline’ of strategic infrastructure and strategically important growth areas. </a:t>
            </a:r>
          </a:p>
          <a:p>
            <a:pPr marL="285750" indent="-285750">
              <a:spcAft>
                <a:spcPts val="600"/>
              </a:spcAft>
              <a:buFont typeface="Wingdings" panose="05000000000000000000" pitchFamily="2" charset="2"/>
              <a:buChar char="§"/>
            </a:pPr>
            <a:r>
              <a:rPr lang="en-GB" sz="1600" dirty="0"/>
              <a:t>New</a:t>
            </a:r>
            <a:r>
              <a:rPr lang="en-GB" sz="1600" b="1" dirty="0"/>
              <a:t> Strategic Planning Authorities (SPAs) will be legally designated </a:t>
            </a:r>
            <a:r>
              <a:rPr lang="en-GB" sz="1600" dirty="0"/>
              <a:t>– Different in different places but new Prime Minister may drive devolution forward quicker.</a:t>
            </a:r>
          </a:p>
          <a:p>
            <a:pPr marL="285750" indent="-285750">
              <a:spcAft>
                <a:spcPts val="600"/>
              </a:spcAft>
              <a:buFont typeface="Wingdings" panose="05000000000000000000" pitchFamily="2" charset="2"/>
              <a:buChar char="§"/>
            </a:pPr>
            <a:r>
              <a:rPr lang="en-GB" sz="1600" b="1" dirty="0"/>
              <a:t>Funding agreed for 2026-29 </a:t>
            </a:r>
            <a:r>
              <a:rPr lang="en-GB" sz="1600" dirty="0"/>
              <a:t>- first tranche of funding has been allocated to most emerging SPAs.</a:t>
            </a:r>
          </a:p>
          <a:p>
            <a:pPr marL="285750" indent="-285750">
              <a:spcAft>
                <a:spcPts val="600"/>
              </a:spcAft>
              <a:buFont typeface="Wingdings" panose="05000000000000000000" pitchFamily="2" charset="2"/>
              <a:buChar char="§"/>
            </a:pPr>
            <a:r>
              <a:rPr lang="en-GB" sz="1600" b="1" dirty="0"/>
              <a:t>SDS to be ‘digitally enabled’ </a:t>
            </a:r>
            <a:r>
              <a:rPr lang="en-GB" sz="1600" dirty="0"/>
              <a:t>with opportunities to use data and digital tech throughout all stages of the process. </a:t>
            </a:r>
          </a:p>
          <a:p>
            <a:pPr>
              <a:spcAft>
                <a:spcPts val="600"/>
              </a:spcAft>
            </a:pPr>
            <a:endParaRPr lang="en-GB" sz="1500" dirty="0"/>
          </a:p>
          <a:p>
            <a:pPr>
              <a:spcAft>
                <a:spcPts val="600"/>
              </a:spcAft>
            </a:pPr>
            <a:endParaRPr lang="en-GB" dirty="0"/>
          </a:p>
        </p:txBody>
      </p:sp>
      <p:sp>
        <p:nvSpPr>
          <p:cNvPr id="6" name="TextBox 5">
            <a:extLst>
              <a:ext uri="{FF2B5EF4-FFF2-40B4-BE49-F238E27FC236}">
                <a16:creationId xmlns:a16="http://schemas.microsoft.com/office/drawing/2014/main" id="{50BB04B0-20D3-32B0-A6B0-874BA25414F0}"/>
              </a:ext>
            </a:extLst>
          </p:cNvPr>
          <p:cNvSpPr txBox="1"/>
          <p:nvPr/>
        </p:nvSpPr>
        <p:spPr>
          <a:xfrm>
            <a:off x="8168800" y="942735"/>
            <a:ext cx="3708240" cy="5755422"/>
          </a:xfrm>
          <a:prstGeom prst="rect">
            <a:avLst/>
          </a:prstGeom>
          <a:noFill/>
        </p:spPr>
        <p:txBody>
          <a:bodyPr wrap="square">
            <a:spAutoFit/>
          </a:bodyPr>
          <a:lstStyle/>
          <a:p>
            <a:r>
              <a:rPr lang="en-GB" i="1" dirty="0">
                <a:solidFill>
                  <a:schemeClr val="tx2"/>
                </a:solidFill>
              </a:rPr>
              <a:t>Spatial development strategies should set </a:t>
            </a:r>
            <a:r>
              <a:rPr lang="en-GB" sz="2400" b="1" i="1" dirty="0">
                <a:solidFill>
                  <a:schemeClr val="tx2"/>
                </a:solidFill>
              </a:rPr>
              <a:t>a positive vision for future growth and change </a:t>
            </a:r>
            <a:r>
              <a:rPr lang="en-GB" i="1" dirty="0">
                <a:solidFill>
                  <a:schemeClr val="tx2"/>
                </a:solidFill>
              </a:rPr>
              <a:t>at a sub-regional scale and provide a </a:t>
            </a:r>
            <a:r>
              <a:rPr lang="en-GB" sz="2400" b="1" i="1" dirty="0">
                <a:solidFill>
                  <a:schemeClr val="tx2"/>
                </a:solidFill>
              </a:rPr>
              <a:t>clear spatial framework for investment and growth</a:t>
            </a:r>
            <a:r>
              <a:rPr lang="en-GB" i="1" dirty="0">
                <a:solidFill>
                  <a:schemeClr val="tx2"/>
                </a:solidFill>
              </a:rPr>
              <a:t>, including for new housing. Their content should be </a:t>
            </a:r>
            <a:r>
              <a:rPr lang="en-GB" sz="2400" b="1" i="1" dirty="0">
                <a:solidFill>
                  <a:schemeClr val="tx2"/>
                </a:solidFill>
              </a:rPr>
              <a:t>genuinely strategic in nature </a:t>
            </a:r>
            <a:r>
              <a:rPr lang="en-GB" i="1" dirty="0">
                <a:solidFill>
                  <a:schemeClr val="tx2"/>
                </a:solidFill>
              </a:rPr>
              <a:t>and allow for more detailed issues to be considered and addressed through other parts of the development plan. </a:t>
            </a:r>
          </a:p>
          <a:p>
            <a:pPr algn="r"/>
            <a:endParaRPr lang="en-GB" sz="1400" dirty="0"/>
          </a:p>
          <a:p>
            <a:pPr algn="r"/>
            <a:r>
              <a:rPr lang="en-GB" sz="1400" dirty="0"/>
              <a:t>Policy PM1, NPPF</a:t>
            </a:r>
            <a:endParaRPr lang="en-GB" sz="2000" dirty="0"/>
          </a:p>
          <a:p>
            <a:endParaRPr lang="en-GB" sz="2000" i="1" dirty="0">
              <a:solidFill>
                <a:schemeClr val="accent1"/>
              </a:solidFill>
            </a:endParaRPr>
          </a:p>
          <a:p>
            <a:endParaRPr lang="en-GB" sz="2000" dirty="0">
              <a:solidFill>
                <a:schemeClr val="accent1"/>
              </a:solidFill>
            </a:endParaRPr>
          </a:p>
        </p:txBody>
      </p:sp>
    </p:spTree>
    <p:extLst>
      <p:ext uri="{BB962C8B-B14F-4D97-AF65-F5344CB8AC3E}">
        <p14:creationId xmlns:p14="http://schemas.microsoft.com/office/powerpoint/2010/main" val="131198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272D2-1CE1-374F-2D7D-E652DDC81AB2}"/>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3E3E631B-8F00-4BB7-E716-704BF3A2F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0720" y="5975350"/>
            <a:ext cx="1066799" cy="720089"/>
          </a:xfrm>
          <a:prstGeom prst="rect">
            <a:avLst/>
          </a:prstGeom>
        </p:spPr>
      </p:pic>
      <p:sp>
        <p:nvSpPr>
          <p:cNvPr id="2" name="Rectangle 1">
            <a:extLst>
              <a:ext uri="{FF2B5EF4-FFF2-40B4-BE49-F238E27FC236}">
                <a16:creationId xmlns:a16="http://schemas.microsoft.com/office/drawing/2014/main" id="{4B37AB1F-9328-3232-943C-C770CD5A9630}"/>
              </a:ext>
            </a:extLst>
          </p:cNvPr>
          <p:cNvSpPr>
            <a:spLocks noChangeArrowheads="1"/>
          </p:cNvSpPr>
          <p:nvPr/>
        </p:nvSpPr>
        <p:spPr bwMode="auto">
          <a:xfrm>
            <a:off x="8337333" y="540134"/>
            <a:ext cx="3570186"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accent1"/>
                </a:solidFill>
                <a:effectLst/>
                <a:latin typeface="+mn-lt"/>
              </a:rPr>
              <a:t>“It is important to stress that </a:t>
            </a:r>
            <a:r>
              <a:rPr kumimoji="0" lang="en-US" altLang="en-US" sz="2000" b="1" i="1" u="none" strike="noStrike" cap="none" normalizeH="0" baseline="0" dirty="0">
                <a:ln>
                  <a:noFill/>
                </a:ln>
                <a:solidFill>
                  <a:schemeClr val="accent1"/>
                </a:solidFill>
                <a:effectLst/>
                <a:latin typeface="+mn-lt"/>
              </a:rPr>
              <a:t>SDSs are not big local plans</a:t>
            </a:r>
            <a:r>
              <a:rPr kumimoji="0" lang="en-US" altLang="en-US" sz="2000" b="0" i="1" u="none" strike="noStrike" cap="none" normalizeH="0" baseline="0" dirty="0">
                <a:ln>
                  <a:noFill/>
                </a:ln>
                <a:solidFill>
                  <a:schemeClr val="accent1"/>
                </a:solidFill>
                <a:effectLst/>
                <a:latin typeface="+mn-lt"/>
              </a:rPr>
              <a:t>. They cannot be site-specific or allocate/designate particular sites. The site-specific role is preserved for </a:t>
            </a:r>
            <a:r>
              <a:rPr kumimoji="0" lang="en-US" altLang="en-US" sz="2000" b="1" i="1" u="none" strike="noStrike" cap="none" normalizeH="0" baseline="0" dirty="0">
                <a:ln>
                  <a:noFill/>
                </a:ln>
                <a:solidFill>
                  <a:schemeClr val="accent1"/>
                </a:solidFill>
                <a:effectLst/>
                <a:latin typeface="+mn-lt"/>
              </a:rPr>
              <a:t>local plans, which will have to be in ‘general conformity’ with the SDS </a:t>
            </a:r>
            <a:r>
              <a:rPr kumimoji="0" lang="en-US" altLang="en-US" sz="2000" b="0" i="1" u="none" strike="noStrike" cap="none" normalizeH="0" baseline="0" dirty="0">
                <a:ln>
                  <a:noFill/>
                </a:ln>
                <a:solidFill>
                  <a:schemeClr val="accent1"/>
                </a:solidFill>
                <a:effectLst/>
                <a:latin typeface="+mn-lt"/>
              </a:rPr>
              <a:t>once it has been adopted. The government does not intend to set a limit or range on the size or length of </a:t>
            </a:r>
            <a:r>
              <a:rPr lang="en-US" altLang="en-US" sz="2000" i="1" dirty="0">
                <a:solidFill>
                  <a:schemeClr val="accent1"/>
                </a:solidFill>
                <a:latin typeface="+mn-lt"/>
              </a:rPr>
              <a:t>SDS</a:t>
            </a:r>
            <a:r>
              <a:rPr kumimoji="0" lang="en-US" altLang="en-US" sz="2000" b="0" i="1" u="none" strike="noStrike" cap="none" normalizeH="0" baseline="0" dirty="0">
                <a:ln>
                  <a:noFill/>
                </a:ln>
                <a:solidFill>
                  <a:schemeClr val="accent1"/>
                </a:solidFill>
                <a:effectLst/>
                <a:latin typeface="+mn-lt"/>
              </a:rPr>
              <a:t>, but </a:t>
            </a:r>
            <a:r>
              <a:rPr kumimoji="0" lang="en-US" altLang="en-US" sz="2000" b="1" i="1" u="none" strike="noStrike" cap="none" normalizeH="0" baseline="0" dirty="0">
                <a:ln>
                  <a:noFill/>
                </a:ln>
                <a:solidFill>
                  <a:schemeClr val="accent1"/>
                </a:solidFill>
                <a:effectLst/>
                <a:latin typeface="+mn-lt"/>
              </a:rPr>
              <a:t>they are expected to be succinct</a:t>
            </a:r>
            <a:r>
              <a:rPr kumimoji="0" lang="en-US" altLang="en-US" sz="2000" b="0" i="1" u="none" strike="noStrike" cap="none" normalizeH="0" baseline="0" dirty="0">
                <a:ln>
                  <a:noFill/>
                </a:ln>
                <a:solidFill>
                  <a:schemeClr val="accent1"/>
                </a:solidFill>
                <a:effectLst/>
                <a:latin typeface="+mn-lt"/>
              </a:rPr>
              <a:t> and not get into detail or locally specific issues.</a:t>
            </a:r>
            <a:r>
              <a:rPr lang="en-US" altLang="en-US" sz="2000" i="1" dirty="0">
                <a:solidFill>
                  <a:schemeClr val="accent1"/>
                </a:solidFill>
                <a:latin typeface="+mn-lt"/>
              </a:rPr>
              <a:t>”</a:t>
            </a:r>
            <a:endParaRPr lang="en-US" altLang="en-US" sz="2000" dirty="0">
              <a:latin typeface="+mn-lt"/>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altLang="en-US" sz="2000" dirty="0">
              <a:latin typeface="+mn-lt"/>
            </a:endParaRPr>
          </a:p>
        </p:txBody>
      </p:sp>
      <p:sp>
        <p:nvSpPr>
          <p:cNvPr id="4" name="TextBox 3">
            <a:extLst>
              <a:ext uri="{FF2B5EF4-FFF2-40B4-BE49-F238E27FC236}">
                <a16:creationId xmlns:a16="http://schemas.microsoft.com/office/drawing/2014/main" id="{EF5E6A78-A4CD-8894-382D-3009E2D47A3C}"/>
              </a:ext>
            </a:extLst>
          </p:cNvPr>
          <p:cNvSpPr txBox="1"/>
          <p:nvPr/>
        </p:nvSpPr>
        <p:spPr>
          <a:xfrm>
            <a:off x="7075470" y="5527595"/>
            <a:ext cx="5116530" cy="261610"/>
          </a:xfrm>
          <a:prstGeom prst="rect">
            <a:avLst/>
          </a:prstGeom>
          <a:noFill/>
        </p:spPr>
        <p:txBody>
          <a:bodyPr wrap="square">
            <a:spAutoFit/>
          </a:bodyPr>
          <a:lstStyle/>
          <a:p>
            <a:pPr lvl="0" algn="r" defTabSz="914400"/>
            <a:r>
              <a:rPr lang="en-GB" sz="1100" dirty="0">
                <a:latin typeface="+mn-lt"/>
                <a:hlinkClick r:id="rId4"/>
              </a:rPr>
              <a:t>Areas for producing spatial development strategies - GOV.UK</a:t>
            </a:r>
            <a:endParaRPr kumimoji="0" lang="en-US" altLang="en-US" sz="1100" b="0" i="0" u="none" strike="noStrike" cap="none" normalizeH="0" baseline="0" dirty="0">
              <a:ln>
                <a:noFill/>
              </a:ln>
              <a:solidFill>
                <a:schemeClr val="tx1"/>
              </a:solidFill>
              <a:effectLst/>
              <a:latin typeface="+mn-lt"/>
            </a:endParaRPr>
          </a:p>
        </p:txBody>
      </p:sp>
      <p:sp>
        <p:nvSpPr>
          <p:cNvPr id="6" name="TextBox 5">
            <a:extLst>
              <a:ext uri="{FF2B5EF4-FFF2-40B4-BE49-F238E27FC236}">
                <a16:creationId xmlns:a16="http://schemas.microsoft.com/office/drawing/2014/main" id="{F7C0834B-4998-3474-7E7F-BECBA770E63A}"/>
              </a:ext>
            </a:extLst>
          </p:cNvPr>
          <p:cNvSpPr txBox="1"/>
          <p:nvPr/>
        </p:nvSpPr>
        <p:spPr>
          <a:xfrm>
            <a:off x="157781" y="309242"/>
            <a:ext cx="7707411" cy="6109365"/>
          </a:xfrm>
          <a:prstGeom prst="rect">
            <a:avLst/>
          </a:prstGeom>
          <a:noFill/>
        </p:spPr>
        <p:txBody>
          <a:bodyPr wrap="square" rtlCol="0">
            <a:spAutoFit/>
          </a:bodyPr>
          <a:lstStyle/>
          <a:p>
            <a:pPr>
              <a:spcAft>
                <a:spcPts val="600"/>
              </a:spcAft>
            </a:pPr>
            <a:endParaRPr lang="en-GB" sz="1600" b="1" dirty="0"/>
          </a:p>
          <a:p>
            <a:pPr marL="285750" indent="-285750">
              <a:spcAft>
                <a:spcPts val="600"/>
              </a:spcAft>
              <a:buFont typeface="Wingdings" panose="05000000000000000000" pitchFamily="2" charset="2"/>
              <a:buChar char="§"/>
            </a:pPr>
            <a:r>
              <a:rPr lang="en-GB" sz="1700" b="1" dirty="0"/>
              <a:t>Need to keep SDS strategic </a:t>
            </a:r>
            <a:r>
              <a:rPr lang="en-GB" sz="1700" dirty="0"/>
              <a:t>and not become ‘big local plans’, especially if  we are to get first generation in place quickly – no red lines on maps!</a:t>
            </a:r>
          </a:p>
          <a:p>
            <a:pPr marL="285750" indent="-285750">
              <a:spcAft>
                <a:spcPts val="600"/>
              </a:spcAft>
              <a:buFont typeface="Wingdings" panose="05000000000000000000" pitchFamily="2" charset="2"/>
              <a:buChar char="§"/>
            </a:pPr>
            <a:r>
              <a:rPr lang="en-GB" sz="1700" b="1" dirty="0"/>
              <a:t>SDS will be evidence supported, not evidence led</a:t>
            </a:r>
            <a:r>
              <a:rPr lang="en-GB" sz="1700" dirty="0"/>
              <a:t>. Intelligent commissioning will be essential, as will careful thinking around joining up current visions for growth – for SDS area and neighbouring areas if relevant.</a:t>
            </a:r>
          </a:p>
          <a:p>
            <a:pPr marL="285750" indent="-285750">
              <a:spcAft>
                <a:spcPts val="600"/>
              </a:spcAft>
              <a:buFont typeface="Wingdings" panose="05000000000000000000" pitchFamily="2" charset="2"/>
              <a:buChar char="§"/>
            </a:pPr>
            <a:r>
              <a:rPr lang="en-GB" sz="1700" b="1" dirty="0"/>
              <a:t>A ‘Plan, Monitor, Manage’ approach will be needed </a:t>
            </a:r>
            <a:r>
              <a:rPr lang="en-GB" sz="1700" dirty="0"/>
              <a:t>given that these are supposed to be transformational frameworks delivered over time, with different market/funding/policy conditions impacting. Push to have a national ‘Outcomes Monitoring Framework’ to support this. And this means….</a:t>
            </a:r>
          </a:p>
          <a:p>
            <a:pPr marL="285750" indent="-285750">
              <a:spcAft>
                <a:spcPts val="600"/>
              </a:spcAft>
              <a:buFont typeface="Wingdings" panose="05000000000000000000" pitchFamily="2" charset="2"/>
              <a:buChar char="§"/>
            </a:pPr>
            <a:r>
              <a:rPr lang="en-GB" sz="1700" b="1" dirty="0"/>
              <a:t>The testing process will be different to local plans</a:t>
            </a:r>
            <a:r>
              <a:rPr lang="en-GB" sz="1700" dirty="0"/>
              <a:t>, especially around ‘deliverability’. It will be important that viability test is not applied as these are long term plans and range of new tools and funding will impact on delivery. Implementation and Monitoring Frameworks will provide key evidence at Examination. </a:t>
            </a:r>
          </a:p>
          <a:p>
            <a:pPr marL="285750" indent="-285750">
              <a:spcAft>
                <a:spcPts val="600"/>
              </a:spcAft>
              <a:buFont typeface="Wingdings" panose="05000000000000000000" pitchFamily="2" charset="2"/>
              <a:buChar char="§"/>
            </a:pPr>
            <a:r>
              <a:rPr lang="en-GB" sz="1700" b="1" dirty="0"/>
              <a:t>Engaging local communities on strategic issues will be important but challenging -</a:t>
            </a:r>
            <a:r>
              <a:rPr lang="en-GB" sz="1700" dirty="0"/>
              <a:t>different tools need to be used e.g. digital engagement, community panels.</a:t>
            </a:r>
          </a:p>
          <a:p>
            <a:pPr marL="285750" indent="-285750">
              <a:spcAft>
                <a:spcPts val="600"/>
              </a:spcAft>
              <a:buFont typeface="Wingdings" panose="05000000000000000000" pitchFamily="2" charset="2"/>
              <a:buChar char="§"/>
            </a:pPr>
            <a:r>
              <a:rPr lang="en-GB" sz="1700" dirty="0"/>
              <a:t>A </a:t>
            </a:r>
            <a:r>
              <a:rPr lang="en-GB" sz="1700" b="1" dirty="0"/>
              <a:t>different resource is needed to local planning </a:t>
            </a:r>
            <a:r>
              <a:rPr lang="en-GB" sz="1700" dirty="0"/>
              <a:t>with a very different skillset – planners will be needed but as part of multi-disciplined team. </a:t>
            </a:r>
          </a:p>
          <a:p>
            <a:pPr marL="285750" indent="-285750">
              <a:spcAft>
                <a:spcPts val="600"/>
              </a:spcAft>
              <a:buFont typeface="Wingdings" panose="05000000000000000000" pitchFamily="2" charset="2"/>
              <a:buChar char="§"/>
            </a:pPr>
            <a:endParaRPr lang="en-GB" sz="1700" dirty="0"/>
          </a:p>
        </p:txBody>
      </p:sp>
      <p:sp>
        <p:nvSpPr>
          <p:cNvPr id="5" name="TextBox 4">
            <a:extLst>
              <a:ext uri="{FF2B5EF4-FFF2-40B4-BE49-F238E27FC236}">
                <a16:creationId xmlns:a16="http://schemas.microsoft.com/office/drawing/2014/main" id="{2D4C6A4D-6752-7AC1-DED2-F4545C296891}"/>
              </a:ext>
            </a:extLst>
          </p:cNvPr>
          <p:cNvSpPr txBox="1"/>
          <p:nvPr/>
        </p:nvSpPr>
        <p:spPr>
          <a:xfrm>
            <a:off x="157781" y="57965"/>
            <a:ext cx="10642299" cy="523220"/>
          </a:xfrm>
          <a:prstGeom prst="rect">
            <a:avLst/>
          </a:prstGeom>
          <a:noFill/>
        </p:spPr>
        <p:txBody>
          <a:bodyPr wrap="square" rtlCol="0">
            <a:spAutoFit/>
          </a:bodyPr>
          <a:lstStyle/>
          <a:p>
            <a:r>
              <a:rPr lang="en-GB" sz="2800" b="1" dirty="0">
                <a:solidFill>
                  <a:schemeClr val="accent1"/>
                </a:solidFill>
              </a:rPr>
              <a:t>A new era of strategic planning </a:t>
            </a:r>
            <a:endParaRPr lang="en-GB" sz="2800" b="1" dirty="0"/>
          </a:p>
        </p:txBody>
      </p:sp>
    </p:spTree>
    <p:extLst>
      <p:ext uri="{BB962C8B-B14F-4D97-AF65-F5344CB8AC3E}">
        <p14:creationId xmlns:p14="http://schemas.microsoft.com/office/powerpoint/2010/main" val="99619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A9DE-A87B-8DFF-D42F-52550B1B4162}"/>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24583348-2371-673C-902D-DD10A49E4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6930" y="6110867"/>
            <a:ext cx="945070" cy="637922"/>
          </a:xfrm>
          <a:prstGeom prst="rect">
            <a:avLst/>
          </a:prstGeom>
        </p:spPr>
      </p:pic>
      <p:pic>
        <p:nvPicPr>
          <p:cNvPr id="2" name="Picture 1">
            <a:extLst>
              <a:ext uri="{FF2B5EF4-FFF2-40B4-BE49-F238E27FC236}">
                <a16:creationId xmlns:a16="http://schemas.microsoft.com/office/drawing/2014/main" id="{424D9822-7E9A-44C0-2663-FEED18F74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190" y="810227"/>
            <a:ext cx="4250582" cy="5514269"/>
          </a:xfrm>
          <a:prstGeom prst="rect">
            <a:avLst/>
          </a:prstGeom>
          <a:ln>
            <a:solidFill>
              <a:schemeClr val="tx1"/>
            </a:solidFill>
          </a:ln>
        </p:spPr>
      </p:pic>
      <p:sp>
        <p:nvSpPr>
          <p:cNvPr id="3" name="TextBox 2">
            <a:extLst>
              <a:ext uri="{FF2B5EF4-FFF2-40B4-BE49-F238E27FC236}">
                <a16:creationId xmlns:a16="http://schemas.microsoft.com/office/drawing/2014/main" id="{8CF2096F-F4C9-DB95-829D-5E84FC9A2A61}"/>
              </a:ext>
            </a:extLst>
          </p:cNvPr>
          <p:cNvSpPr txBox="1"/>
          <p:nvPr/>
        </p:nvSpPr>
        <p:spPr>
          <a:xfrm>
            <a:off x="5081155" y="223926"/>
            <a:ext cx="6435656" cy="6801862"/>
          </a:xfrm>
          <a:prstGeom prst="rect">
            <a:avLst/>
          </a:prstGeom>
          <a:noFill/>
        </p:spPr>
        <p:txBody>
          <a:bodyPr wrap="square" rtlCol="0">
            <a:spAutoFit/>
          </a:bodyPr>
          <a:lstStyle/>
          <a:p>
            <a:pPr>
              <a:spcAft>
                <a:spcPts val="600"/>
              </a:spcAft>
            </a:pPr>
            <a:endParaRPr lang="en-GB" b="1" dirty="0"/>
          </a:p>
          <a:p>
            <a:pPr marL="285750" indent="-285750">
              <a:spcAft>
                <a:spcPts val="600"/>
              </a:spcAft>
              <a:buFont typeface="Wingdings" panose="05000000000000000000" pitchFamily="2" charset="2"/>
              <a:buChar char="§"/>
            </a:pPr>
            <a:r>
              <a:rPr lang="en-GB" b="1" dirty="0"/>
              <a:t>Sequencing will be challenging initially </a:t>
            </a:r>
            <a:r>
              <a:rPr lang="en-GB" dirty="0"/>
              <a:t>in areas where local plans are being prepared and where there are newly adopted local plans. Any strategic sites currently being planned for/ delivered will have to be taken into account in emerging SDS spatial strategy. </a:t>
            </a:r>
          </a:p>
          <a:p>
            <a:pPr marL="285750" indent="-285750">
              <a:spcAft>
                <a:spcPts val="600"/>
              </a:spcAft>
              <a:buFont typeface="Wingdings" panose="05000000000000000000" pitchFamily="2" charset="2"/>
              <a:buChar char="§"/>
            </a:pPr>
            <a:r>
              <a:rPr lang="en-GB" b="1" dirty="0"/>
              <a:t>Engaging infrastructure providers and agencies at the start will be vital</a:t>
            </a:r>
            <a:r>
              <a:rPr lang="en-GB" dirty="0"/>
              <a:t> -  especially in relation to infrastructure for the long term (e.g. water and energy) – need to get decisions made at plan-making stage instead of application stage.</a:t>
            </a:r>
            <a:r>
              <a:rPr lang="en-GB" b="1" dirty="0">
                <a:solidFill>
                  <a:srgbClr val="CC3300"/>
                </a:solidFill>
              </a:rPr>
              <a:t> </a:t>
            </a:r>
          </a:p>
          <a:p>
            <a:pPr marL="285750" indent="-285750">
              <a:spcAft>
                <a:spcPts val="600"/>
              </a:spcAft>
              <a:buFont typeface="Wingdings" panose="05000000000000000000" pitchFamily="2" charset="2"/>
              <a:buChar char="§"/>
            </a:pPr>
            <a:r>
              <a:rPr lang="en-GB" b="1" dirty="0"/>
              <a:t>Partnerships will play an important role in both SDS preparation and delivery. </a:t>
            </a:r>
            <a:r>
              <a:rPr lang="en-GB" dirty="0"/>
              <a:t>Key partnerships will be government agencies, developers, utilities and local authorities. But – these will change over time in areas impacted by Devolution (and/or LGR).</a:t>
            </a:r>
            <a:r>
              <a:rPr lang="en-GB" b="1" dirty="0">
                <a:solidFill>
                  <a:srgbClr val="CC3300"/>
                </a:solidFill>
              </a:rPr>
              <a:t> </a:t>
            </a:r>
          </a:p>
          <a:p>
            <a:pPr marL="285750" indent="-285750">
              <a:spcAft>
                <a:spcPts val="600"/>
              </a:spcAft>
              <a:buFont typeface="Wingdings" panose="05000000000000000000" pitchFamily="2" charset="2"/>
              <a:buChar char="§"/>
            </a:pPr>
            <a:r>
              <a:rPr lang="en-GB" b="1" dirty="0"/>
              <a:t>A key issue will be ensuring SDS join up </a:t>
            </a:r>
            <a:r>
              <a:rPr lang="en-GB" dirty="0"/>
              <a:t>- the sum of the parts has to add up to a national picture, especially in more complex geographies, areas that are a national growth priority or where strategic developments (including New Towns) impact on more than one SDS. A new ‘duty to cooperate’ won’t be sufficient and Mayoral ‘Duty to Collaborate’ will only impact on Mayoral areas. </a:t>
            </a:r>
          </a:p>
          <a:p>
            <a:pPr>
              <a:spcAft>
                <a:spcPts val="600"/>
              </a:spcAft>
            </a:pPr>
            <a:endParaRPr lang="en-GB" sz="1500" dirty="0"/>
          </a:p>
        </p:txBody>
      </p:sp>
      <p:sp>
        <p:nvSpPr>
          <p:cNvPr id="5" name="TextBox 4">
            <a:extLst>
              <a:ext uri="{FF2B5EF4-FFF2-40B4-BE49-F238E27FC236}">
                <a16:creationId xmlns:a16="http://schemas.microsoft.com/office/drawing/2014/main" id="{330E4CC6-2F60-0D39-D527-DB1470760293}"/>
              </a:ext>
            </a:extLst>
          </p:cNvPr>
          <p:cNvSpPr txBox="1"/>
          <p:nvPr/>
        </p:nvSpPr>
        <p:spPr>
          <a:xfrm>
            <a:off x="157781" y="57965"/>
            <a:ext cx="10642299" cy="523220"/>
          </a:xfrm>
          <a:prstGeom prst="rect">
            <a:avLst/>
          </a:prstGeom>
          <a:noFill/>
        </p:spPr>
        <p:txBody>
          <a:bodyPr wrap="square" rtlCol="0">
            <a:spAutoFit/>
          </a:bodyPr>
          <a:lstStyle/>
          <a:p>
            <a:r>
              <a:rPr lang="en-GB" sz="2800" b="1" dirty="0">
                <a:solidFill>
                  <a:schemeClr val="accent1"/>
                </a:solidFill>
              </a:rPr>
              <a:t>A new era of strategic planning </a:t>
            </a:r>
            <a:endParaRPr lang="en-GB" sz="2800" b="1" dirty="0"/>
          </a:p>
        </p:txBody>
      </p:sp>
    </p:spTree>
    <p:extLst>
      <p:ext uri="{BB962C8B-B14F-4D97-AF65-F5344CB8AC3E}">
        <p14:creationId xmlns:p14="http://schemas.microsoft.com/office/powerpoint/2010/main" val="156671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CA3A5E-6C11-9EB1-EFCC-9D6C8CCFED0B}"/>
              </a:ext>
            </a:extLst>
          </p:cNvPr>
          <p:cNvPicPr>
            <a:picLocks noChangeAspect="1"/>
          </p:cNvPicPr>
          <p:nvPr/>
        </p:nvPicPr>
        <p:blipFill>
          <a:blip r:embed="rId2">
            <a:extLst>
              <a:ext uri="{28A0092B-C50C-407E-A947-70E740481C1C}">
                <a14:useLocalDpi xmlns:a14="http://schemas.microsoft.com/office/drawing/2010/main" val="0"/>
              </a:ext>
            </a:extLst>
          </a:blip>
          <a:srcRect l="49276" t="14786" r="8947" b="22400"/>
          <a:stretch>
            <a:fillRect/>
          </a:stretch>
        </p:blipFill>
        <p:spPr>
          <a:xfrm>
            <a:off x="396240" y="775134"/>
            <a:ext cx="5303520" cy="5980565"/>
          </a:xfrm>
          <a:prstGeom prst="rect">
            <a:avLst/>
          </a:prstGeom>
        </p:spPr>
      </p:pic>
      <p:sp>
        <p:nvSpPr>
          <p:cNvPr id="4" name="TextBox 3">
            <a:extLst>
              <a:ext uri="{FF2B5EF4-FFF2-40B4-BE49-F238E27FC236}">
                <a16:creationId xmlns:a16="http://schemas.microsoft.com/office/drawing/2014/main" id="{6F07FFFD-02BC-3E61-5B23-24B0529234DA}"/>
              </a:ext>
            </a:extLst>
          </p:cNvPr>
          <p:cNvSpPr txBox="1"/>
          <p:nvPr/>
        </p:nvSpPr>
        <p:spPr>
          <a:xfrm>
            <a:off x="0" y="88445"/>
            <a:ext cx="10642299" cy="523220"/>
          </a:xfrm>
          <a:prstGeom prst="rect">
            <a:avLst/>
          </a:prstGeom>
          <a:noFill/>
        </p:spPr>
        <p:txBody>
          <a:bodyPr wrap="square" rtlCol="0">
            <a:spAutoFit/>
          </a:bodyPr>
          <a:lstStyle/>
          <a:p>
            <a:r>
              <a:rPr lang="en-GB" sz="2800" b="1" dirty="0">
                <a:solidFill>
                  <a:schemeClr val="accent1"/>
                </a:solidFill>
              </a:rPr>
              <a:t>The emerging devolved structure of England</a:t>
            </a:r>
            <a:endParaRPr lang="en-GB" sz="2800" b="1" dirty="0"/>
          </a:p>
        </p:txBody>
      </p:sp>
      <p:sp>
        <p:nvSpPr>
          <p:cNvPr id="6" name="TextBox 5">
            <a:extLst>
              <a:ext uri="{FF2B5EF4-FFF2-40B4-BE49-F238E27FC236}">
                <a16:creationId xmlns:a16="http://schemas.microsoft.com/office/drawing/2014/main" id="{EDE2731D-3F3F-B000-DD5E-AD0EC730B051}"/>
              </a:ext>
            </a:extLst>
          </p:cNvPr>
          <p:cNvSpPr txBox="1"/>
          <p:nvPr/>
        </p:nvSpPr>
        <p:spPr>
          <a:xfrm>
            <a:off x="5770881" y="636843"/>
            <a:ext cx="1952343" cy="6232475"/>
          </a:xfrm>
          <a:prstGeom prst="rect">
            <a:avLst/>
          </a:prstGeom>
          <a:noFill/>
        </p:spPr>
        <p:txBody>
          <a:bodyPr wrap="square" rtlCol="0">
            <a:spAutoFit/>
          </a:bodyPr>
          <a:lstStyle/>
          <a:p>
            <a:endParaRPr lang="en-GB" sz="1000" dirty="0"/>
          </a:p>
          <a:p>
            <a:r>
              <a:rPr lang="en-GB" sz="1500" b="1" dirty="0"/>
              <a:t>Mayoral Strategic Authorities/GLA</a:t>
            </a:r>
          </a:p>
          <a:p>
            <a:endParaRPr lang="en-GB" sz="1500" b="1" dirty="0"/>
          </a:p>
          <a:p>
            <a:r>
              <a:rPr lang="en-GB" sz="1500" dirty="0"/>
              <a:t>Cambridgeshire &amp; Peterborough</a:t>
            </a:r>
          </a:p>
          <a:p>
            <a:r>
              <a:rPr lang="en-GB" sz="1500" dirty="0"/>
              <a:t>East Midlands</a:t>
            </a:r>
          </a:p>
          <a:p>
            <a:r>
              <a:rPr lang="en-GB" sz="1500" dirty="0"/>
              <a:t>Greater Lincolnshire</a:t>
            </a:r>
          </a:p>
          <a:p>
            <a:r>
              <a:rPr lang="en-GB" sz="1500" dirty="0"/>
              <a:t>Greater Manchester</a:t>
            </a:r>
          </a:p>
          <a:p>
            <a:r>
              <a:rPr lang="en-GB" sz="1500" dirty="0"/>
              <a:t>Hull &amp; East Yorkshire</a:t>
            </a:r>
          </a:p>
          <a:p>
            <a:r>
              <a:rPr lang="en-GB" sz="1500" dirty="0"/>
              <a:t>Liverpool City Region</a:t>
            </a:r>
          </a:p>
          <a:p>
            <a:r>
              <a:rPr lang="en-GB" sz="1500" dirty="0"/>
              <a:t>North East</a:t>
            </a:r>
          </a:p>
          <a:p>
            <a:r>
              <a:rPr lang="en-GB" sz="1500" dirty="0"/>
              <a:t>South Yorkshire</a:t>
            </a:r>
          </a:p>
          <a:p>
            <a:r>
              <a:rPr lang="en-GB" sz="1500" dirty="0"/>
              <a:t>Tees Valley</a:t>
            </a:r>
          </a:p>
          <a:p>
            <a:r>
              <a:rPr lang="en-GB" sz="1500" dirty="0"/>
              <a:t>West of England</a:t>
            </a:r>
          </a:p>
          <a:p>
            <a:r>
              <a:rPr lang="en-GB" sz="1500" dirty="0"/>
              <a:t>West Midlands</a:t>
            </a:r>
          </a:p>
          <a:p>
            <a:r>
              <a:rPr lang="en-GB" sz="1500" dirty="0"/>
              <a:t>West Yorkshire</a:t>
            </a:r>
          </a:p>
          <a:p>
            <a:r>
              <a:rPr lang="en-GB" sz="1500" dirty="0"/>
              <a:t>York and North Yorkshire</a:t>
            </a:r>
          </a:p>
          <a:p>
            <a:pPr marL="263525" indent="-263525">
              <a:buAutoNum type="arabicPeriod"/>
            </a:pPr>
            <a:endParaRPr lang="en-GB" sz="1500" dirty="0"/>
          </a:p>
          <a:p>
            <a:r>
              <a:rPr lang="en-GB" sz="1500" dirty="0"/>
              <a:t>Greater London</a:t>
            </a:r>
          </a:p>
          <a:p>
            <a:pPr marL="263525" indent="-263525">
              <a:buAutoNum type="arabicPeriod"/>
            </a:pPr>
            <a:endParaRPr lang="en-GB" sz="1400" dirty="0"/>
          </a:p>
          <a:p>
            <a:pPr marL="263525" indent="-263525">
              <a:buAutoNum type="arabicPeriod"/>
            </a:pPr>
            <a:endParaRPr lang="en-GB" sz="1400" dirty="0"/>
          </a:p>
          <a:p>
            <a:endParaRPr lang="en-GB" sz="1400" dirty="0"/>
          </a:p>
          <a:p>
            <a:pPr marL="176213" indent="-176213">
              <a:buFontTx/>
              <a:buAutoNum type="arabicPeriod"/>
            </a:pPr>
            <a:endParaRPr lang="en-GB" sz="1400" dirty="0"/>
          </a:p>
          <a:p>
            <a:pPr marL="176213" indent="-176213">
              <a:buAutoNum type="arabicPeriod"/>
            </a:pPr>
            <a:endParaRPr lang="en-GB" sz="1200" dirty="0"/>
          </a:p>
          <a:p>
            <a:pPr marL="176213" indent="-176213">
              <a:buAutoNum type="arabicPeriod"/>
            </a:pPr>
            <a:endParaRPr lang="en-GB" sz="1200" dirty="0"/>
          </a:p>
          <a:p>
            <a:pPr marL="342900" indent="-342900">
              <a:buAutoNum type="arabicPeriod"/>
            </a:pPr>
            <a:endParaRPr lang="en-GB" sz="900" dirty="0"/>
          </a:p>
        </p:txBody>
      </p:sp>
      <p:sp>
        <p:nvSpPr>
          <p:cNvPr id="7" name="TextBox 6">
            <a:extLst>
              <a:ext uri="{FF2B5EF4-FFF2-40B4-BE49-F238E27FC236}">
                <a16:creationId xmlns:a16="http://schemas.microsoft.com/office/drawing/2014/main" id="{182489B9-0125-B9E9-CF59-D82F8A716805}"/>
              </a:ext>
            </a:extLst>
          </p:cNvPr>
          <p:cNvSpPr txBox="1"/>
          <p:nvPr/>
        </p:nvSpPr>
        <p:spPr>
          <a:xfrm>
            <a:off x="8075898" y="611665"/>
            <a:ext cx="1791437" cy="384721"/>
          </a:xfrm>
          <a:prstGeom prst="rect">
            <a:avLst/>
          </a:prstGeom>
          <a:noFill/>
        </p:spPr>
        <p:txBody>
          <a:bodyPr wrap="square" rtlCol="0">
            <a:spAutoFit/>
          </a:bodyPr>
          <a:lstStyle/>
          <a:p>
            <a:pPr marL="342900" indent="-342900">
              <a:buAutoNum type="arabicPeriod"/>
            </a:pPr>
            <a:endParaRPr lang="en-GB" sz="900" dirty="0"/>
          </a:p>
          <a:p>
            <a:endParaRPr lang="en-GB" sz="1000" dirty="0"/>
          </a:p>
        </p:txBody>
      </p:sp>
      <p:sp>
        <p:nvSpPr>
          <p:cNvPr id="8" name="TextBox 7">
            <a:extLst>
              <a:ext uri="{FF2B5EF4-FFF2-40B4-BE49-F238E27FC236}">
                <a16:creationId xmlns:a16="http://schemas.microsoft.com/office/drawing/2014/main" id="{32247FF2-C5A7-EAA6-CEC1-50B808C96F4D}"/>
              </a:ext>
            </a:extLst>
          </p:cNvPr>
          <p:cNvSpPr txBox="1"/>
          <p:nvPr/>
        </p:nvSpPr>
        <p:spPr>
          <a:xfrm>
            <a:off x="7818819" y="611665"/>
            <a:ext cx="2290381" cy="7802136"/>
          </a:xfrm>
          <a:prstGeom prst="rect">
            <a:avLst/>
          </a:prstGeom>
          <a:noFill/>
        </p:spPr>
        <p:txBody>
          <a:bodyPr wrap="square" rtlCol="0">
            <a:spAutoFit/>
          </a:bodyPr>
          <a:lstStyle/>
          <a:p>
            <a:endParaRPr lang="en-GB" sz="1000" dirty="0"/>
          </a:p>
          <a:p>
            <a:r>
              <a:rPr lang="en-GB" sz="1500" b="1" dirty="0"/>
              <a:t>Non-Mayoral Strategic Authorities</a:t>
            </a:r>
          </a:p>
          <a:p>
            <a:endParaRPr lang="en-GB" sz="1500" dirty="0"/>
          </a:p>
          <a:p>
            <a:r>
              <a:rPr lang="en-GB" sz="1500" dirty="0"/>
              <a:t>Greater Devon</a:t>
            </a:r>
          </a:p>
          <a:p>
            <a:r>
              <a:rPr lang="en-GB" sz="1500" dirty="0"/>
              <a:t>Lancashire</a:t>
            </a:r>
          </a:p>
          <a:p>
            <a:endParaRPr lang="en-GB" sz="1500" dirty="0"/>
          </a:p>
          <a:p>
            <a:r>
              <a:rPr lang="en-GB" sz="1500" b="1" dirty="0"/>
              <a:t>Devolution Priority Programme for MSAs</a:t>
            </a:r>
          </a:p>
          <a:p>
            <a:endParaRPr lang="en-GB" sz="1500" b="1" dirty="0"/>
          </a:p>
          <a:p>
            <a:r>
              <a:rPr lang="en-GB" sz="1500" u="sng" dirty="0"/>
              <a:t>Mayoral election May 2027</a:t>
            </a:r>
          </a:p>
          <a:p>
            <a:r>
              <a:rPr lang="en-GB" sz="1500" dirty="0"/>
              <a:t>Cheshire &amp; Warrington Cumbria </a:t>
            </a:r>
          </a:p>
          <a:p>
            <a:endParaRPr lang="en-GB" sz="1500" dirty="0"/>
          </a:p>
          <a:p>
            <a:r>
              <a:rPr lang="en-GB" sz="1500" u="sng" dirty="0"/>
              <a:t>Mayoral election May 2028</a:t>
            </a:r>
          </a:p>
          <a:p>
            <a:endParaRPr lang="en-GB" sz="1500" dirty="0"/>
          </a:p>
          <a:p>
            <a:r>
              <a:rPr lang="en-GB" sz="1500" dirty="0"/>
              <a:t>Greater Essex</a:t>
            </a:r>
          </a:p>
          <a:p>
            <a:r>
              <a:rPr lang="en-GB" sz="1500" dirty="0"/>
              <a:t>Hampshire &amp; Solent</a:t>
            </a:r>
          </a:p>
          <a:p>
            <a:r>
              <a:rPr lang="en-GB" sz="1500" dirty="0"/>
              <a:t>Norfolk/Suffolk</a:t>
            </a:r>
          </a:p>
          <a:p>
            <a:r>
              <a:rPr lang="en-GB" sz="1500" dirty="0"/>
              <a:t>Sussex and Brighton</a:t>
            </a:r>
          </a:p>
          <a:p>
            <a:endParaRPr lang="en-GB" sz="1500" dirty="0"/>
          </a:p>
          <a:p>
            <a:endParaRPr lang="en-GB" sz="1500" dirty="0"/>
          </a:p>
          <a:p>
            <a:endParaRPr lang="en-GB" sz="1500" dirty="0"/>
          </a:p>
          <a:p>
            <a:endParaRPr lang="en-GB" sz="1500" dirty="0"/>
          </a:p>
          <a:p>
            <a:endParaRPr lang="en-GB" sz="1500" dirty="0"/>
          </a:p>
          <a:p>
            <a:endParaRPr lang="en-GB" sz="1500" dirty="0"/>
          </a:p>
          <a:p>
            <a:endParaRPr lang="en-GB" sz="1500" dirty="0"/>
          </a:p>
          <a:p>
            <a:pPr marL="176213" indent="-176213">
              <a:buFontTx/>
              <a:buAutoNum type="arabicPeriod"/>
            </a:pPr>
            <a:endParaRPr lang="en-GB" sz="1500" dirty="0"/>
          </a:p>
          <a:p>
            <a:pPr marL="176213" indent="-176213">
              <a:buFontTx/>
              <a:buAutoNum type="arabicPeriod"/>
            </a:pPr>
            <a:endParaRPr lang="en-GB" sz="800" dirty="0"/>
          </a:p>
          <a:p>
            <a:pPr marL="176213" indent="-176213">
              <a:buFontTx/>
              <a:buAutoNum type="arabicPeriod"/>
            </a:pPr>
            <a:endParaRPr lang="en-GB" sz="800" dirty="0"/>
          </a:p>
          <a:p>
            <a:pPr marL="176213" indent="-176213">
              <a:buAutoNum type="arabicPeriod"/>
            </a:pPr>
            <a:endParaRPr lang="en-GB" sz="800" dirty="0"/>
          </a:p>
          <a:p>
            <a:pPr marL="176213" indent="-176213">
              <a:buAutoNum type="arabicPeriod"/>
            </a:pPr>
            <a:endParaRPr lang="en-GB" sz="800" dirty="0"/>
          </a:p>
          <a:p>
            <a:pPr marL="342900" indent="-342900">
              <a:buAutoNum type="arabicPeriod"/>
            </a:pPr>
            <a:endParaRPr lang="en-GB" sz="900" dirty="0"/>
          </a:p>
        </p:txBody>
      </p:sp>
      <p:sp>
        <p:nvSpPr>
          <p:cNvPr id="9" name="TextBox 8">
            <a:extLst>
              <a:ext uri="{FF2B5EF4-FFF2-40B4-BE49-F238E27FC236}">
                <a16:creationId xmlns:a16="http://schemas.microsoft.com/office/drawing/2014/main" id="{52067475-61E5-5E7D-5A4E-CCFA5F64CEFA}"/>
              </a:ext>
            </a:extLst>
          </p:cNvPr>
          <p:cNvSpPr txBox="1"/>
          <p:nvPr/>
        </p:nvSpPr>
        <p:spPr>
          <a:xfrm>
            <a:off x="10037974" y="611665"/>
            <a:ext cx="1928979" cy="5139869"/>
          </a:xfrm>
          <a:prstGeom prst="rect">
            <a:avLst/>
          </a:prstGeom>
          <a:noFill/>
        </p:spPr>
        <p:txBody>
          <a:bodyPr wrap="square" rtlCol="0">
            <a:spAutoFit/>
          </a:bodyPr>
          <a:lstStyle/>
          <a:p>
            <a:endParaRPr lang="en-GB" sz="1000" dirty="0"/>
          </a:p>
          <a:p>
            <a:r>
              <a:rPr lang="en-GB" sz="1500" b="1" dirty="0"/>
              <a:t>Existing Devolution Agreements </a:t>
            </a:r>
          </a:p>
          <a:p>
            <a:endParaRPr lang="en-GB" sz="1500" dirty="0"/>
          </a:p>
          <a:p>
            <a:pPr marL="179388" indent="-179388"/>
            <a:r>
              <a:rPr lang="en-GB" sz="1500" dirty="0"/>
              <a:t>Buckinghamshire</a:t>
            </a:r>
          </a:p>
          <a:p>
            <a:pPr marL="179388" indent="-179388"/>
            <a:r>
              <a:rPr lang="en-GB" sz="1500" dirty="0"/>
              <a:t>Council </a:t>
            </a:r>
          </a:p>
          <a:p>
            <a:pPr marL="179388" indent="-179388"/>
            <a:r>
              <a:rPr lang="en-GB" sz="1500" dirty="0"/>
              <a:t>Cornwall Council</a:t>
            </a:r>
          </a:p>
          <a:p>
            <a:pPr marL="179388" indent="-179388"/>
            <a:r>
              <a:rPr lang="en-GB" sz="1500" dirty="0"/>
              <a:t>Surrey County</a:t>
            </a:r>
          </a:p>
          <a:p>
            <a:pPr marL="179388" indent="-179388"/>
            <a:r>
              <a:rPr lang="en-GB" sz="1500" dirty="0"/>
              <a:t>Council</a:t>
            </a:r>
          </a:p>
          <a:p>
            <a:pPr marL="179388" indent="-179388"/>
            <a:r>
              <a:rPr lang="en-GB" sz="1500" dirty="0"/>
              <a:t>Warwickshire County</a:t>
            </a:r>
          </a:p>
          <a:p>
            <a:pPr marL="179388" indent="-179388"/>
            <a:r>
              <a:rPr lang="en-GB" sz="1500" dirty="0"/>
              <a:t>Council</a:t>
            </a:r>
          </a:p>
          <a:p>
            <a:pPr marL="179388" indent="-179388"/>
            <a:endParaRPr lang="en-GB" sz="1500" dirty="0"/>
          </a:p>
          <a:p>
            <a:pPr marL="179388" indent="-179388"/>
            <a:endParaRPr lang="en-GB" sz="1500" dirty="0"/>
          </a:p>
          <a:p>
            <a:r>
              <a:rPr lang="en-GB" sz="1500" dirty="0"/>
              <a:t>Ongoing negotiations in most other parts of England</a:t>
            </a:r>
          </a:p>
          <a:p>
            <a:pPr marL="179388" indent="-179388"/>
            <a:endParaRPr lang="en-GB" sz="1500" dirty="0"/>
          </a:p>
          <a:p>
            <a:pPr marL="179388" indent="-179388"/>
            <a:endParaRPr lang="en-GB" sz="1500" dirty="0"/>
          </a:p>
          <a:p>
            <a:pPr marL="179388" indent="-179388">
              <a:buFontTx/>
              <a:buAutoNum type="arabicPeriod"/>
            </a:pPr>
            <a:endParaRPr lang="en-GB" sz="1500" dirty="0"/>
          </a:p>
          <a:p>
            <a:pPr marL="176213" indent="-176213">
              <a:buFontTx/>
              <a:buAutoNum type="arabicPeriod"/>
            </a:pPr>
            <a:endParaRPr lang="en-GB" sz="1500" dirty="0"/>
          </a:p>
          <a:p>
            <a:pPr marL="176213" indent="-176213">
              <a:buFontTx/>
              <a:buAutoNum type="arabicPeriod"/>
            </a:pPr>
            <a:endParaRPr lang="en-GB" sz="800" dirty="0"/>
          </a:p>
          <a:p>
            <a:pPr marL="176213" indent="-176213">
              <a:buAutoNum type="arabicPeriod"/>
            </a:pPr>
            <a:endParaRPr lang="en-GB" sz="800" dirty="0"/>
          </a:p>
          <a:p>
            <a:pPr marL="176213" indent="-176213">
              <a:buAutoNum type="arabicPeriod"/>
            </a:pPr>
            <a:endParaRPr lang="en-GB" sz="800" dirty="0"/>
          </a:p>
          <a:p>
            <a:pPr marL="342900" indent="-342900">
              <a:buAutoNum type="arabicPeriod"/>
            </a:pPr>
            <a:endParaRPr lang="en-GB" sz="900" dirty="0"/>
          </a:p>
        </p:txBody>
      </p:sp>
      <p:sp>
        <p:nvSpPr>
          <p:cNvPr id="11" name="TextBox 10">
            <a:extLst>
              <a:ext uri="{FF2B5EF4-FFF2-40B4-BE49-F238E27FC236}">
                <a16:creationId xmlns:a16="http://schemas.microsoft.com/office/drawing/2014/main" id="{6DD6C041-B1FB-3DD3-CD75-92B869FB87A9}"/>
              </a:ext>
            </a:extLst>
          </p:cNvPr>
          <p:cNvSpPr txBox="1"/>
          <p:nvPr/>
        </p:nvSpPr>
        <p:spPr>
          <a:xfrm>
            <a:off x="5809221" y="6195297"/>
            <a:ext cx="6157732" cy="523220"/>
          </a:xfrm>
          <a:prstGeom prst="rect">
            <a:avLst/>
          </a:prstGeom>
          <a:noFill/>
        </p:spPr>
        <p:txBody>
          <a:bodyPr wrap="square">
            <a:spAutoFit/>
          </a:bodyPr>
          <a:lstStyle/>
          <a:p>
            <a:r>
              <a:rPr lang="en-GB" sz="1400" dirty="0">
                <a:hlinkClick r:id="rId3"/>
              </a:rPr>
              <a:t>Devolution deals | Local Government Association</a:t>
            </a:r>
            <a:endParaRPr lang="en-GB" sz="1400" dirty="0"/>
          </a:p>
          <a:p>
            <a:r>
              <a:rPr lang="en-GB" sz="1400" dirty="0">
                <a:hlinkClick r:id="rId4"/>
              </a:rPr>
              <a:t>Devolution to England | Institute for Government</a:t>
            </a:r>
            <a:endParaRPr lang="en-GB" sz="1400" dirty="0"/>
          </a:p>
        </p:txBody>
      </p:sp>
      <p:sp>
        <p:nvSpPr>
          <p:cNvPr id="12" name="TextBox 11">
            <a:extLst>
              <a:ext uri="{FF2B5EF4-FFF2-40B4-BE49-F238E27FC236}">
                <a16:creationId xmlns:a16="http://schemas.microsoft.com/office/drawing/2014/main" id="{045DDFBB-DD41-F65C-B1B3-211E21778F35}"/>
              </a:ext>
            </a:extLst>
          </p:cNvPr>
          <p:cNvSpPr txBox="1"/>
          <p:nvPr/>
        </p:nvSpPr>
        <p:spPr>
          <a:xfrm>
            <a:off x="5809221" y="5922604"/>
            <a:ext cx="2955403" cy="307777"/>
          </a:xfrm>
          <a:prstGeom prst="rect">
            <a:avLst/>
          </a:prstGeom>
          <a:noFill/>
        </p:spPr>
        <p:txBody>
          <a:bodyPr wrap="square" rtlCol="0">
            <a:spAutoFit/>
          </a:bodyPr>
          <a:lstStyle/>
          <a:p>
            <a:r>
              <a:rPr lang="en-GB" sz="1400" dirty="0"/>
              <a:t>Further information:</a:t>
            </a:r>
          </a:p>
        </p:txBody>
      </p:sp>
      <p:pic>
        <p:nvPicPr>
          <p:cNvPr id="13" name="Picture 12">
            <a:extLst>
              <a:ext uri="{FF2B5EF4-FFF2-40B4-BE49-F238E27FC236}">
                <a16:creationId xmlns:a16="http://schemas.microsoft.com/office/drawing/2014/main" id="{BF4C132D-55D4-E9DD-6B10-1AC11CE801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2299" y="5753307"/>
            <a:ext cx="1397301" cy="943178"/>
          </a:xfrm>
          <a:prstGeom prst="rect">
            <a:avLst/>
          </a:prstGeom>
        </p:spPr>
      </p:pic>
    </p:spTree>
    <p:extLst>
      <p:ext uri="{BB962C8B-B14F-4D97-AF65-F5344CB8AC3E}">
        <p14:creationId xmlns:p14="http://schemas.microsoft.com/office/powerpoint/2010/main" val="356594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192F26-37DF-716E-67C0-A52799907DE7}"/>
              </a:ext>
            </a:extLst>
          </p:cNvPr>
          <p:cNvSpPr txBox="1"/>
          <p:nvPr/>
        </p:nvSpPr>
        <p:spPr>
          <a:xfrm>
            <a:off x="462116" y="314632"/>
            <a:ext cx="8917858" cy="369332"/>
          </a:xfrm>
          <a:prstGeom prst="rect">
            <a:avLst/>
          </a:prstGeom>
          <a:noFill/>
        </p:spPr>
        <p:txBody>
          <a:bodyPr wrap="square" rtlCol="0">
            <a:spAutoFit/>
          </a:bodyPr>
          <a:lstStyle/>
          <a:p>
            <a:r>
              <a:rPr lang="en-GB" b="1" dirty="0">
                <a:solidFill>
                  <a:schemeClr val="accent1"/>
                </a:solidFill>
              </a:rPr>
              <a:t>2026 English Devolution and Community Empowerment Act: Key planning provisions</a:t>
            </a:r>
          </a:p>
        </p:txBody>
      </p:sp>
      <p:sp>
        <p:nvSpPr>
          <p:cNvPr id="5" name="TextBox 4">
            <a:extLst>
              <a:ext uri="{FF2B5EF4-FFF2-40B4-BE49-F238E27FC236}">
                <a16:creationId xmlns:a16="http://schemas.microsoft.com/office/drawing/2014/main" id="{BA75AB9E-98A3-8FDC-0921-3EE037AADC43}"/>
              </a:ext>
            </a:extLst>
          </p:cNvPr>
          <p:cNvSpPr txBox="1"/>
          <p:nvPr/>
        </p:nvSpPr>
        <p:spPr>
          <a:xfrm>
            <a:off x="462116" y="2876473"/>
            <a:ext cx="5260258" cy="4247317"/>
          </a:xfrm>
          <a:prstGeom prst="rect">
            <a:avLst/>
          </a:prstGeom>
          <a:noFill/>
        </p:spPr>
        <p:txBody>
          <a:bodyPr wrap="square" rtlCol="0">
            <a:spAutoFit/>
          </a:bodyPr>
          <a:lstStyle/>
          <a:p>
            <a:r>
              <a:rPr lang="en-GB" sz="1600" b="1" dirty="0"/>
              <a:t>STRATEGIC PLANNING RELATED PROVISIONS</a:t>
            </a:r>
          </a:p>
          <a:p>
            <a:r>
              <a:rPr lang="en-GB" sz="1600" b="1" dirty="0"/>
              <a:t> </a:t>
            </a:r>
          </a:p>
          <a:p>
            <a:r>
              <a:rPr lang="en-GB" sz="1600" dirty="0"/>
              <a:t>Clause 33 (and Schedule 14) – </a:t>
            </a:r>
            <a:r>
              <a:rPr lang="en-GB" sz="1600" b="1" dirty="0"/>
              <a:t>Mayoral powers to call in an application </a:t>
            </a:r>
            <a:r>
              <a:rPr lang="en-GB" sz="1600" dirty="0"/>
              <a:t>from the Local Planning Authority (and Development Corporations) of potential strategic importance (to be defined in regs). </a:t>
            </a:r>
          </a:p>
          <a:p>
            <a:endParaRPr lang="en-GB" sz="1600" dirty="0"/>
          </a:p>
          <a:p>
            <a:r>
              <a:rPr lang="en-GB" sz="1600" dirty="0"/>
              <a:t>Clause 34 (and Schedules 15 and 16) – </a:t>
            </a:r>
            <a:r>
              <a:rPr lang="en-GB" sz="1600" b="1" dirty="0"/>
              <a:t>Mayoral powers to establish a Development Order</a:t>
            </a:r>
            <a:r>
              <a:rPr lang="en-GB" sz="1600" dirty="0"/>
              <a:t>.</a:t>
            </a:r>
          </a:p>
          <a:p>
            <a:endParaRPr lang="en-GB" sz="1600" dirty="0"/>
          </a:p>
          <a:p>
            <a:r>
              <a:rPr lang="en-GB" sz="1600" dirty="0"/>
              <a:t>Clause 35 (and Schedule 17) – </a:t>
            </a:r>
            <a:r>
              <a:rPr lang="en-GB" sz="1600" b="1" dirty="0"/>
              <a:t>Mayoral powers to raise Community Infrastructure Levy</a:t>
            </a:r>
            <a:r>
              <a:rPr lang="en-GB" sz="1600" dirty="0"/>
              <a:t> in addition to local CIL.</a:t>
            </a:r>
          </a:p>
          <a:p>
            <a:endParaRPr lang="en-GB" sz="1600" dirty="0"/>
          </a:p>
          <a:p>
            <a:r>
              <a:rPr lang="en-GB" sz="1600" dirty="0"/>
              <a:t>Clause 36 (and Schedule 18) </a:t>
            </a:r>
            <a:r>
              <a:rPr lang="en-GB" sz="1600" b="1" dirty="0"/>
              <a:t>– land acquisition and development powers</a:t>
            </a:r>
            <a:r>
              <a:rPr lang="en-GB" sz="1600" dirty="0"/>
              <a:t> for all Strategic Authorities.</a:t>
            </a:r>
          </a:p>
          <a:p>
            <a:endParaRPr lang="en-GB" sz="1600" dirty="0"/>
          </a:p>
          <a:p>
            <a:endParaRPr lang="en-GB" sz="1400" dirty="0"/>
          </a:p>
        </p:txBody>
      </p:sp>
      <p:pic>
        <p:nvPicPr>
          <p:cNvPr id="7" name="Picture 6">
            <a:extLst>
              <a:ext uri="{FF2B5EF4-FFF2-40B4-BE49-F238E27FC236}">
                <a16:creationId xmlns:a16="http://schemas.microsoft.com/office/drawing/2014/main" id="{8EE0E2BA-D885-8DDB-212C-D6FFF8A82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9389" y="6139748"/>
            <a:ext cx="882611" cy="595763"/>
          </a:xfrm>
          <a:prstGeom prst="rect">
            <a:avLst/>
          </a:prstGeom>
        </p:spPr>
      </p:pic>
      <p:pic>
        <p:nvPicPr>
          <p:cNvPr id="3" name="Picture 2">
            <a:extLst>
              <a:ext uri="{FF2B5EF4-FFF2-40B4-BE49-F238E27FC236}">
                <a16:creationId xmlns:a16="http://schemas.microsoft.com/office/drawing/2014/main" id="{B240D3E1-ED75-FD54-839D-5FE0571E5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116" y="809113"/>
            <a:ext cx="8917858" cy="1562468"/>
          </a:xfrm>
          <a:prstGeom prst="rect">
            <a:avLst/>
          </a:prstGeom>
        </p:spPr>
      </p:pic>
      <p:sp>
        <p:nvSpPr>
          <p:cNvPr id="9" name="TextBox 8">
            <a:extLst>
              <a:ext uri="{FF2B5EF4-FFF2-40B4-BE49-F238E27FC236}">
                <a16:creationId xmlns:a16="http://schemas.microsoft.com/office/drawing/2014/main" id="{3419A732-B3B8-E92F-0DE1-D72FA2DFE1DE}"/>
              </a:ext>
            </a:extLst>
          </p:cNvPr>
          <p:cNvSpPr txBox="1"/>
          <p:nvPr/>
        </p:nvSpPr>
        <p:spPr>
          <a:xfrm>
            <a:off x="5885752" y="3138083"/>
            <a:ext cx="5260258" cy="3724096"/>
          </a:xfrm>
          <a:prstGeom prst="rect">
            <a:avLst/>
          </a:prstGeom>
          <a:noFill/>
        </p:spPr>
        <p:txBody>
          <a:bodyPr wrap="square" rtlCol="0">
            <a:spAutoFit/>
          </a:bodyPr>
          <a:lstStyle/>
          <a:p>
            <a:endParaRPr lang="en-GB" sz="1400" dirty="0"/>
          </a:p>
          <a:p>
            <a:r>
              <a:rPr lang="en-GB" sz="1600" dirty="0"/>
              <a:t>Clause 39 – </a:t>
            </a:r>
            <a:r>
              <a:rPr lang="en-GB" sz="1600" b="1" dirty="0"/>
              <a:t>Brownfield land to be prioritised </a:t>
            </a:r>
            <a:r>
              <a:rPr lang="en-GB" sz="1600" dirty="0"/>
              <a:t>in SDS – to be set out in regs.</a:t>
            </a:r>
          </a:p>
          <a:p>
            <a:endParaRPr lang="en-GB" sz="1600" dirty="0"/>
          </a:p>
          <a:p>
            <a:r>
              <a:rPr lang="en-GB" sz="1600" dirty="0"/>
              <a:t>Schedule 2 – sets out </a:t>
            </a:r>
            <a:r>
              <a:rPr lang="en-GB" sz="1600" b="1" dirty="0"/>
              <a:t>decision-making for SDS </a:t>
            </a:r>
            <a:r>
              <a:rPr lang="en-GB" sz="1600" dirty="0"/>
              <a:t>as follows:</a:t>
            </a:r>
          </a:p>
          <a:p>
            <a:r>
              <a:rPr lang="en-GB" sz="1600" dirty="0"/>
              <a:t>Non-mayoral CA/CCA – simple majority vote with each member having one vote.</a:t>
            </a:r>
          </a:p>
          <a:p>
            <a:r>
              <a:rPr lang="en-GB" sz="1600" dirty="0"/>
              <a:t>Mayoral CA/CCA – majority vote but with Mayoral casting vote where there is no clear majority.</a:t>
            </a:r>
          </a:p>
          <a:p>
            <a:endParaRPr lang="en-GB" sz="1600" dirty="0"/>
          </a:p>
          <a:p>
            <a:r>
              <a:rPr lang="en-GB" sz="1600" dirty="0"/>
              <a:t>[Note SPA voting provisions for non devolved areas is set out in the PIA)</a:t>
            </a:r>
          </a:p>
          <a:p>
            <a:endParaRPr lang="en-GB" sz="1600" dirty="0"/>
          </a:p>
          <a:p>
            <a:endParaRPr lang="en-GB" sz="1400" dirty="0"/>
          </a:p>
        </p:txBody>
      </p:sp>
      <p:sp>
        <p:nvSpPr>
          <p:cNvPr id="11" name="TextBox 10">
            <a:extLst>
              <a:ext uri="{FF2B5EF4-FFF2-40B4-BE49-F238E27FC236}">
                <a16:creationId xmlns:a16="http://schemas.microsoft.com/office/drawing/2014/main" id="{ECEEF395-1138-6803-6D0E-F2F459A8EDAE}"/>
              </a:ext>
            </a:extLst>
          </p:cNvPr>
          <p:cNvSpPr txBox="1"/>
          <p:nvPr/>
        </p:nvSpPr>
        <p:spPr>
          <a:xfrm>
            <a:off x="423770" y="2371581"/>
            <a:ext cx="6096000" cy="369332"/>
          </a:xfrm>
          <a:prstGeom prst="rect">
            <a:avLst/>
          </a:prstGeom>
          <a:noFill/>
        </p:spPr>
        <p:txBody>
          <a:bodyPr wrap="square">
            <a:spAutoFit/>
          </a:bodyPr>
          <a:lstStyle/>
          <a:p>
            <a:r>
              <a:rPr lang="en-GB" dirty="0">
                <a:hlinkClick r:id="rId4"/>
              </a:rPr>
              <a:t>Planning powers for mayors in England - GOV.UK</a:t>
            </a:r>
            <a:endParaRPr lang="en-GB" dirty="0"/>
          </a:p>
        </p:txBody>
      </p:sp>
    </p:spTree>
    <p:extLst>
      <p:ext uri="{BB962C8B-B14F-4D97-AF65-F5344CB8AC3E}">
        <p14:creationId xmlns:p14="http://schemas.microsoft.com/office/powerpoint/2010/main" val="282118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78F5-4ADD-CCA4-F2D8-BAB6884B0B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49202E-EA2D-983C-FACA-42980246E782}"/>
              </a:ext>
            </a:extLst>
          </p:cNvPr>
          <p:cNvSpPr txBox="1"/>
          <p:nvPr/>
        </p:nvSpPr>
        <p:spPr>
          <a:xfrm>
            <a:off x="259077" y="107722"/>
            <a:ext cx="9452081" cy="523220"/>
          </a:xfrm>
          <a:prstGeom prst="rect">
            <a:avLst/>
          </a:prstGeom>
          <a:noFill/>
        </p:spPr>
        <p:txBody>
          <a:bodyPr wrap="square" rtlCol="0">
            <a:spAutoFit/>
          </a:bodyPr>
          <a:lstStyle/>
          <a:p>
            <a:r>
              <a:rPr lang="en-GB" sz="2800" b="1" dirty="0">
                <a:solidFill>
                  <a:schemeClr val="tx2">
                    <a:lumMod val="75000"/>
                    <a:lumOff val="25000"/>
                  </a:schemeClr>
                </a:solidFill>
              </a:rPr>
              <a:t>The emerging strategic planning ecosystem</a:t>
            </a:r>
          </a:p>
        </p:txBody>
      </p:sp>
      <p:pic>
        <p:nvPicPr>
          <p:cNvPr id="22" name="Picture 21">
            <a:extLst>
              <a:ext uri="{FF2B5EF4-FFF2-40B4-BE49-F238E27FC236}">
                <a16:creationId xmlns:a16="http://schemas.microsoft.com/office/drawing/2014/main" id="{A07C1986-FFB4-126E-A190-638993BF7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7508" y="6108008"/>
            <a:ext cx="945070" cy="637922"/>
          </a:xfrm>
          <a:prstGeom prst="rect">
            <a:avLst/>
          </a:prstGeom>
        </p:spPr>
      </p:pic>
      <p:sp>
        <p:nvSpPr>
          <p:cNvPr id="5" name="TextBox 4">
            <a:extLst>
              <a:ext uri="{FF2B5EF4-FFF2-40B4-BE49-F238E27FC236}">
                <a16:creationId xmlns:a16="http://schemas.microsoft.com/office/drawing/2014/main" id="{18B1DAF6-F7B8-8B86-75BF-599FF5A4445B}"/>
              </a:ext>
            </a:extLst>
          </p:cNvPr>
          <p:cNvSpPr txBox="1"/>
          <p:nvPr/>
        </p:nvSpPr>
        <p:spPr>
          <a:xfrm>
            <a:off x="259077" y="463605"/>
            <a:ext cx="5157840" cy="7248138"/>
          </a:xfrm>
          <a:prstGeom prst="rect">
            <a:avLst/>
          </a:prstGeom>
          <a:noFill/>
        </p:spPr>
        <p:txBody>
          <a:bodyPr wrap="square" rtlCol="0">
            <a:spAutoFit/>
          </a:bodyPr>
          <a:lstStyle/>
          <a:p>
            <a:pPr>
              <a:spcAft>
                <a:spcPts val="600"/>
              </a:spcAft>
            </a:pPr>
            <a:endParaRPr lang="en-GB" sz="1600" dirty="0"/>
          </a:p>
          <a:p>
            <a:pPr marL="285750" indent="-285750">
              <a:spcAft>
                <a:spcPts val="600"/>
              </a:spcAft>
              <a:buFont typeface="Wingdings" panose="05000000000000000000" pitchFamily="2" charset="2"/>
              <a:buChar char="§"/>
            </a:pPr>
            <a:r>
              <a:rPr lang="en-GB" b="1" dirty="0"/>
              <a:t>SDS will be part of a wider ecosystem </a:t>
            </a:r>
            <a:r>
              <a:rPr lang="en-GB" dirty="0"/>
              <a:t>to support long term growth.</a:t>
            </a:r>
          </a:p>
          <a:p>
            <a:pPr marL="285750" indent="-285750">
              <a:spcAft>
                <a:spcPts val="600"/>
              </a:spcAft>
              <a:buFont typeface="Wingdings" panose="05000000000000000000" pitchFamily="2" charset="2"/>
              <a:buChar char="§"/>
            </a:pPr>
            <a:r>
              <a:rPr lang="en-GB" b="1" dirty="0"/>
              <a:t>MSAs will have much more ability to influence delivery directly </a:t>
            </a:r>
            <a:r>
              <a:rPr lang="en-GB" dirty="0"/>
              <a:t>due to powers and funding. This will be important at examination when demonstrating credibility of strategy.</a:t>
            </a:r>
          </a:p>
          <a:p>
            <a:pPr marL="285750" indent="-285750">
              <a:spcAft>
                <a:spcPts val="600"/>
              </a:spcAft>
              <a:buFont typeface="Wingdings" panose="05000000000000000000" pitchFamily="2" charset="2"/>
              <a:buChar char="§"/>
            </a:pPr>
            <a:r>
              <a:rPr lang="en-GB" b="1" dirty="0"/>
              <a:t>Strategic partners will be an essential part of delivery </a:t>
            </a:r>
            <a:r>
              <a:rPr lang="en-GB" dirty="0"/>
              <a:t>e.g. Homes England SPPs along with LPAs</a:t>
            </a:r>
          </a:p>
          <a:p>
            <a:pPr marL="285750" indent="-285750">
              <a:spcAft>
                <a:spcPts val="600"/>
              </a:spcAft>
              <a:buFont typeface="Wingdings" panose="05000000000000000000" pitchFamily="2" charset="2"/>
              <a:buChar char="§"/>
            </a:pPr>
            <a:r>
              <a:rPr lang="en-GB" b="1" dirty="0"/>
              <a:t>Other sub-regional plans and strategies will have a key role to play </a:t>
            </a:r>
            <a:r>
              <a:rPr lang="en-GB" dirty="0"/>
              <a:t>especially LGP but also Local Transport Plan, Local Nature Recovery Strategy. </a:t>
            </a:r>
          </a:p>
          <a:p>
            <a:pPr marL="285750" indent="-285750">
              <a:spcAft>
                <a:spcPts val="600"/>
              </a:spcAft>
              <a:buFont typeface="Wingdings" panose="05000000000000000000" pitchFamily="2" charset="2"/>
              <a:buChar char="§"/>
            </a:pPr>
            <a:r>
              <a:rPr lang="en-GB" b="1" dirty="0"/>
              <a:t>National plans and strategies will also have a key role to play </a:t>
            </a:r>
            <a:r>
              <a:rPr lang="en-GB" dirty="0"/>
              <a:t>e.g. the National Infrastructure Plan, National Energy Spatial Plan (and RESPs) – SDS will have to implement these and inform future reviews. Successful delivery will depend on joining up of government departments and agencies – </a:t>
            </a:r>
            <a:endParaRPr lang="en-GB" dirty="0">
              <a:highlight>
                <a:srgbClr val="FFFF00"/>
              </a:highlight>
            </a:endParaRPr>
          </a:p>
          <a:p>
            <a:pPr marL="285750" indent="-285750">
              <a:spcAft>
                <a:spcPts val="600"/>
              </a:spcAft>
              <a:buFont typeface="Wingdings" panose="05000000000000000000" pitchFamily="2" charset="2"/>
              <a:buChar char="§"/>
            </a:pPr>
            <a:endParaRPr lang="en-GB" dirty="0">
              <a:highlight>
                <a:srgbClr val="FFFF00"/>
              </a:highlight>
            </a:endParaRPr>
          </a:p>
          <a:p>
            <a:pPr>
              <a:spcAft>
                <a:spcPts val="600"/>
              </a:spcAft>
            </a:pPr>
            <a:endParaRPr lang="en-GB" dirty="0"/>
          </a:p>
        </p:txBody>
      </p:sp>
      <p:pic>
        <p:nvPicPr>
          <p:cNvPr id="8" name="Picture 7">
            <a:extLst>
              <a:ext uri="{FF2B5EF4-FFF2-40B4-BE49-F238E27FC236}">
                <a16:creationId xmlns:a16="http://schemas.microsoft.com/office/drawing/2014/main" id="{A7D3A229-8ABC-F97A-5563-7DA860EEEE7B}"/>
              </a:ext>
            </a:extLst>
          </p:cNvPr>
          <p:cNvPicPr>
            <a:picLocks noChangeAspect="1"/>
          </p:cNvPicPr>
          <p:nvPr/>
        </p:nvPicPr>
        <p:blipFill>
          <a:blip r:embed="rId3">
            <a:extLst>
              <a:ext uri="{28A0092B-C50C-407E-A947-70E740481C1C}">
                <a14:useLocalDpi xmlns:a14="http://schemas.microsoft.com/office/drawing/2010/main" val="0"/>
              </a:ext>
            </a:extLst>
          </a:blip>
          <a:srcRect b="6067"/>
          <a:stretch>
            <a:fillRect/>
          </a:stretch>
        </p:blipFill>
        <p:spPr>
          <a:xfrm>
            <a:off x="5617271" y="1000760"/>
            <a:ext cx="6475307" cy="4561840"/>
          </a:xfrm>
          <a:prstGeom prst="rect">
            <a:avLst/>
          </a:prstGeom>
          <a:ln>
            <a:noFill/>
          </a:ln>
        </p:spPr>
      </p:pic>
    </p:spTree>
    <p:extLst>
      <p:ext uri="{BB962C8B-B14F-4D97-AF65-F5344CB8AC3E}">
        <p14:creationId xmlns:p14="http://schemas.microsoft.com/office/powerpoint/2010/main" val="349880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2A3D98B4-BBBB-DE46-3DE6-008DE8E92464}"/>
              </a:ext>
            </a:extLst>
          </p:cNvPr>
          <p:cNvSpPr/>
          <p:nvPr/>
        </p:nvSpPr>
        <p:spPr>
          <a:xfrm>
            <a:off x="1855457" y="1203005"/>
            <a:ext cx="4124960" cy="4246880"/>
          </a:xfrm>
          <a:prstGeom prst="ellipse">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E27D65AB-ADAA-2175-1BE2-7A095DD7D5B8}"/>
              </a:ext>
            </a:extLst>
          </p:cNvPr>
          <p:cNvSpPr/>
          <p:nvPr/>
        </p:nvSpPr>
        <p:spPr>
          <a:xfrm>
            <a:off x="5978894" y="1203005"/>
            <a:ext cx="4124960" cy="4246880"/>
          </a:xfrm>
          <a:prstGeom prst="ellipse">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109CB9CC-24B5-38C8-46C5-5CE475AE7891}"/>
              </a:ext>
            </a:extLst>
          </p:cNvPr>
          <p:cNvSpPr/>
          <p:nvPr/>
        </p:nvSpPr>
        <p:spPr>
          <a:xfrm>
            <a:off x="3901440" y="1305560"/>
            <a:ext cx="4124960" cy="4246880"/>
          </a:xfrm>
          <a:prstGeom prst="ellipse">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4376CE2F-A7D3-CFA6-A8A9-3D54C38DF127}"/>
              </a:ext>
            </a:extLst>
          </p:cNvPr>
          <p:cNvSpPr txBox="1"/>
          <p:nvPr/>
        </p:nvSpPr>
        <p:spPr>
          <a:xfrm>
            <a:off x="5204460" y="1408116"/>
            <a:ext cx="1859280" cy="307777"/>
          </a:xfrm>
          <a:prstGeom prst="rect">
            <a:avLst/>
          </a:prstGeom>
          <a:noFill/>
        </p:spPr>
        <p:txBody>
          <a:bodyPr wrap="square" rtlCol="0">
            <a:spAutoFit/>
          </a:bodyPr>
          <a:lstStyle/>
          <a:p>
            <a:r>
              <a:rPr lang="en-GB" sz="1400" b="1" dirty="0">
                <a:solidFill>
                  <a:schemeClr val="accent1"/>
                </a:solidFill>
              </a:rPr>
              <a:t>Planning Reform</a:t>
            </a:r>
          </a:p>
        </p:txBody>
      </p:sp>
      <p:sp>
        <p:nvSpPr>
          <p:cNvPr id="6" name="TextBox 5">
            <a:extLst>
              <a:ext uri="{FF2B5EF4-FFF2-40B4-BE49-F238E27FC236}">
                <a16:creationId xmlns:a16="http://schemas.microsoft.com/office/drawing/2014/main" id="{57C2D370-E788-764E-7966-9475CB933CAD}"/>
              </a:ext>
            </a:extLst>
          </p:cNvPr>
          <p:cNvSpPr txBox="1"/>
          <p:nvPr/>
        </p:nvSpPr>
        <p:spPr>
          <a:xfrm>
            <a:off x="4384040" y="1820583"/>
            <a:ext cx="1524000" cy="430887"/>
          </a:xfrm>
          <a:prstGeom prst="rect">
            <a:avLst/>
          </a:prstGeom>
          <a:noFill/>
        </p:spPr>
        <p:txBody>
          <a:bodyPr wrap="square" rtlCol="0">
            <a:spAutoFit/>
          </a:bodyPr>
          <a:lstStyle/>
          <a:p>
            <a:pPr algn="ctr"/>
            <a:r>
              <a:rPr lang="en-GB" sz="1100" b="1" dirty="0"/>
              <a:t>Planning &amp; Infrastructure Act</a:t>
            </a:r>
          </a:p>
        </p:txBody>
      </p:sp>
      <p:sp>
        <p:nvSpPr>
          <p:cNvPr id="7" name="TextBox 6">
            <a:extLst>
              <a:ext uri="{FF2B5EF4-FFF2-40B4-BE49-F238E27FC236}">
                <a16:creationId xmlns:a16="http://schemas.microsoft.com/office/drawing/2014/main" id="{C2272461-AD73-AB0C-17A4-6FCC4C5AC2A4}"/>
              </a:ext>
            </a:extLst>
          </p:cNvPr>
          <p:cNvSpPr txBox="1"/>
          <p:nvPr/>
        </p:nvSpPr>
        <p:spPr>
          <a:xfrm>
            <a:off x="5950469" y="1824903"/>
            <a:ext cx="1543050" cy="600164"/>
          </a:xfrm>
          <a:prstGeom prst="rect">
            <a:avLst/>
          </a:prstGeom>
          <a:noFill/>
        </p:spPr>
        <p:txBody>
          <a:bodyPr wrap="square" rtlCol="0">
            <a:spAutoFit/>
          </a:bodyPr>
          <a:lstStyle/>
          <a:p>
            <a:pPr algn="ctr"/>
            <a:r>
              <a:rPr lang="en-GB" sz="1100" b="1" dirty="0"/>
              <a:t>English Devolution   &amp; Community Empowerment Bill</a:t>
            </a:r>
          </a:p>
        </p:txBody>
      </p:sp>
      <p:sp>
        <p:nvSpPr>
          <p:cNvPr id="8" name="TextBox 7">
            <a:extLst>
              <a:ext uri="{FF2B5EF4-FFF2-40B4-BE49-F238E27FC236}">
                <a16:creationId xmlns:a16="http://schemas.microsoft.com/office/drawing/2014/main" id="{1F0F935C-3FA1-4308-7B00-7EABCF1AC107}"/>
              </a:ext>
            </a:extLst>
          </p:cNvPr>
          <p:cNvSpPr txBox="1"/>
          <p:nvPr/>
        </p:nvSpPr>
        <p:spPr>
          <a:xfrm>
            <a:off x="4140200" y="2316056"/>
            <a:ext cx="1943100" cy="1708160"/>
          </a:xfrm>
          <a:prstGeom prst="rect">
            <a:avLst/>
          </a:prstGeom>
          <a:noFill/>
        </p:spPr>
        <p:txBody>
          <a:bodyPr wrap="square" rtlCol="0">
            <a:spAutoFit/>
          </a:bodyPr>
          <a:lstStyle/>
          <a:p>
            <a:pPr marL="171450" indent="-171450">
              <a:spcBef>
                <a:spcPts val="600"/>
              </a:spcBef>
              <a:buFont typeface="Wingdings" panose="05000000000000000000" pitchFamily="2" charset="2"/>
              <a:buChar char="Ø"/>
            </a:pPr>
            <a:r>
              <a:rPr lang="en-GB" sz="1000" dirty="0"/>
              <a:t>Universal requirement to prepare </a:t>
            </a:r>
            <a:r>
              <a:rPr lang="en-GB" sz="1000" b="1" dirty="0"/>
              <a:t>Spatial Development Strategies</a:t>
            </a:r>
          </a:p>
          <a:p>
            <a:pPr marL="171450" indent="-171450">
              <a:spcBef>
                <a:spcPts val="600"/>
              </a:spcBef>
              <a:buFont typeface="Wingdings" panose="05000000000000000000" pitchFamily="2" charset="2"/>
              <a:buChar char="Ø"/>
            </a:pPr>
            <a:r>
              <a:rPr lang="en-GB" sz="1000" b="1" dirty="0"/>
              <a:t>Modernising planning committees </a:t>
            </a:r>
            <a:r>
              <a:rPr lang="en-GB" sz="1000" dirty="0"/>
              <a:t>(including national scheme of delegation</a:t>
            </a:r>
          </a:p>
          <a:p>
            <a:pPr marL="171450" indent="-171450">
              <a:spcBef>
                <a:spcPts val="600"/>
              </a:spcBef>
              <a:buFont typeface="Wingdings" panose="05000000000000000000" pitchFamily="2" charset="2"/>
              <a:buChar char="Ø"/>
            </a:pPr>
            <a:r>
              <a:rPr lang="en-GB" sz="1000" dirty="0"/>
              <a:t>Locally set </a:t>
            </a:r>
            <a:r>
              <a:rPr lang="en-GB" sz="1000" b="1" dirty="0"/>
              <a:t>planning fees </a:t>
            </a:r>
          </a:p>
          <a:p>
            <a:pPr marL="171450" indent="-171450">
              <a:spcBef>
                <a:spcPts val="600"/>
              </a:spcBef>
              <a:buFont typeface="Wingdings" panose="05000000000000000000" pitchFamily="2" charset="2"/>
              <a:buChar char="Ø"/>
            </a:pPr>
            <a:endParaRPr lang="en-GB" sz="1000" dirty="0"/>
          </a:p>
        </p:txBody>
      </p:sp>
      <p:sp>
        <p:nvSpPr>
          <p:cNvPr id="9" name="TextBox 8">
            <a:extLst>
              <a:ext uri="{FF2B5EF4-FFF2-40B4-BE49-F238E27FC236}">
                <a16:creationId xmlns:a16="http://schemas.microsoft.com/office/drawing/2014/main" id="{EDB19812-0421-FB1B-2DCE-66D80BCBCA9D}"/>
              </a:ext>
            </a:extLst>
          </p:cNvPr>
          <p:cNvSpPr txBox="1"/>
          <p:nvPr/>
        </p:nvSpPr>
        <p:spPr>
          <a:xfrm>
            <a:off x="4206240" y="3824161"/>
            <a:ext cx="1996440" cy="400110"/>
          </a:xfrm>
          <a:prstGeom prst="rect">
            <a:avLst/>
          </a:prstGeom>
          <a:noFill/>
        </p:spPr>
        <p:txBody>
          <a:bodyPr wrap="square" rtlCol="0">
            <a:spAutoFit/>
          </a:bodyPr>
          <a:lstStyle/>
          <a:p>
            <a:pPr marL="171450" indent="-171450">
              <a:buFont typeface="Wingdings" panose="05000000000000000000" pitchFamily="2" charset="2"/>
              <a:buChar char="Ø"/>
            </a:pPr>
            <a:r>
              <a:rPr lang="en-GB" sz="1000" dirty="0"/>
              <a:t>Faster </a:t>
            </a:r>
            <a:r>
              <a:rPr lang="en-GB" sz="1000" b="1" dirty="0"/>
              <a:t>national infrastructure </a:t>
            </a:r>
            <a:r>
              <a:rPr lang="en-GB" sz="1000" dirty="0"/>
              <a:t>projects</a:t>
            </a:r>
          </a:p>
        </p:txBody>
      </p:sp>
      <p:sp>
        <p:nvSpPr>
          <p:cNvPr id="10" name="TextBox 9">
            <a:extLst>
              <a:ext uri="{FF2B5EF4-FFF2-40B4-BE49-F238E27FC236}">
                <a16:creationId xmlns:a16="http://schemas.microsoft.com/office/drawing/2014/main" id="{B7BE4415-A120-08A8-DA67-90CBF99C07EE}"/>
              </a:ext>
            </a:extLst>
          </p:cNvPr>
          <p:cNvSpPr txBox="1"/>
          <p:nvPr/>
        </p:nvSpPr>
        <p:spPr>
          <a:xfrm>
            <a:off x="5982970" y="2382560"/>
            <a:ext cx="1943100" cy="2092881"/>
          </a:xfrm>
          <a:prstGeom prst="rect">
            <a:avLst/>
          </a:prstGeom>
          <a:noFill/>
        </p:spPr>
        <p:txBody>
          <a:bodyPr wrap="square" rtlCol="0">
            <a:spAutoFit/>
          </a:bodyPr>
          <a:lstStyle/>
          <a:p>
            <a:pPr marL="171450" indent="-171450">
              <a:spcBef>
                <a:spcPts val="600"/>
              </a:spcBef>
              <a:buFont typeface="Wingdings" panose="05000000000000000000" pitchFamily="2" charset="2"/>
              <a:buChar char="Ø"/>
            </a:pPr>
            <a:r>
              <a:rPr lang="en-GB" sz="1000" dirty="0"/>
              <a:t>Strategic </a:t>
            </a:r>
            <a:r>
              <a:rPr lang="en-GB" sz="1000" b="1" dirty="0"/>
              <a:t>Development Management  and Development Order </a:t>
            </a:r>
            <a:r>
              <a:rPr lang="en-GB" sz="1000" dirty="0"/>
              <a:t>powers</a:t>
            </a:r>
            <a:endParaRPr lang="en-GB" sz="1000" b="1" dirty="0"/>
          </a:p>
          <a:p>
            <a:pPr marL="171450" indent="-171450">
              <a:spcBef>
                <a:spcPts val="600"/>
              </a:spcBef>
              <a:buFont typeface="Wingdings" panose="05000000000000000000" pitchFamily="2" charset="2"/>
              <a:buChar char="Ø"/>
            </a:pPr>
            <a:r>
              <a:rPr lang="en-GB" sz="1000" b="1" dirty="0"/>
              <a:t>Land acquisition and development </a:t>
            </a:r>
            <a:r>
              <a:rPr lang="en-GB" sz="1000" dirty="0"/>
              <a:t>powers</a:t>
            </a:r>
          </a:p>
          <a:p>
            <a:pPr marL="171450" indent="-171450">
              <a:spcBef>
                <a:spcPts val="600"/>
              </a:spcBef>
              <a:buFont typeface="Wingdings" panose="05000000000000000000" pitchFamily="2" charset="2"/>
              <a:buChar char="Ø"/>
            </a:pPr>
            <a:r>
              <a:rPr lang="en-GB" sz="1000" dirty="0"/>
              <a:t>Strategic </a:t>
            </a:r>
            <a:r>
              <a:rPr lang="en-GB" sz="1000" b="1" dirty="0"/>
              <a:t>infrastructure levy </a:t>
            </a:r>
            <a:r>
              <a:rPr lang="en-GB" sz="1000" dirty="0"/>
              <a:t>(CIL).</a:t>
            </a:r>
          </a:p>
          <a:p>
            <a:pPr marL="171450" indent="-171450">
              <a:spcBef>
                <a:spcPts val="600"/>
              </a:spcBef>
              <a:buFont typeface="Wingdings" panose="05000000000000000000" pitchFamily="2" charset="2"/>
              <a:buChar char="Ø"/>
            </a:pPr>
            <a:r>
              <a:rPr lang="en-GB" sz="1000" dirty="0"/>
              <a:t>Expansion of </a:t>
            </a:r>
            <a:r>
              <a:rPr lang="en-GB" sz="1000" b="1" dirty="0"/>
              <a:t>Mayoral Development Corporation </a:t>
            </a:r>
            <a:r>
              <a:rPr lang="en-GB" sz="1000" dirty="0"/>
              <a:t>powers</a:t>
            </a:r>
          </a:p>
          <a:p>
            <a:pPr marL="171450" indent="-171450">
              <a:spcBef>
                <a:spcPts val="600"/>
              </a:spcBef>
              <a:buFont typeface="Wingdings" panose="05000000000000000000" pitchFamily="2" charset="2"/>
              <a:buChar char="Ø"/>
            </a:pPr>
            <a:endParaRPr lang="en-GB" sz="1000" dirty="0"/>
          </a:p>
        </p:txBody>
      </p:sp>
      <p:sp>
        <p:nvSpPr>
          <p:cNvPr id="11" name="TextBox 10">
            <a:extLst>
              <a:ext uri="{FF2B5EF4-FFF2-40B4-BE49-F238E27FC236}">
                <a16:creationId xmlns:a16="http://schemas.microsoft.com/office/drawing/2014/main" id="{E7C954A9-3304-AC0D-5727-69142B1D57FF}"/>
              </a:ext>
            </a:extLst>
          </p:cNvPr>
          <p:cNvSpPr txBox="1"/>
          <p:nvPr/>
        </p:nvSpPr>
        <p:spPr>
          <a:xfrm>
            <a:off x="4750435" y="4224271"/>
            <a:ext cx="2544580" cy="261610"/>
          </a:xfrm>
          <a:prstGeom prst="rect">
            <a:avLst/>
          </a:prstGeom>
          <a:noFill/>
        </p:spPr>
        <p:txBody>
          <a:bodyPr wrap="square" rtlCol="0">
            <a:spAutoFit/>
          </a:bodyPr>
          <a:lstStyle/>
          <a:p>
            <a:pPr algn="ctr"/>
            <a:r>
              <a:rPr lang="en-GB" sz="1100" b="1" dirty="0"/>
              <a:t>Wider Reforms (including LUR Act)</a:t>
            </a:r>
          </a:p>
        </p:txBody>
      </p:sp>
      <p:sp>
        <p:nvSpPr>
          <p:cNvPr id="12" name="TextBox 11">
            <a:extLst>
              <a:ext uri="{FF2B5EF4-FFF2-40B4-BE49-F238E27FC236}">
                <a16:creationId xmlns:a16="http://schemas.microsoft.com/office/drawing/2014/main" id="{A44D4149-DE78-D253-BC9E-0BF3912708E0}"/>
              </a:ext>
            </a:extLst>
          </p:cNvPr>
          <p:cNvSpPr txBox="1"/>
          <p:nvPr/>
        </p:nvSpPr>
        <p:spPr>
          <a:xfrm>
            <a:off x="4559300" y="4470492"/>
            <a:ext cx="3369310" cy="707886"/>
          </a:xfrm>
          <a:prstGeom prst="rect">
            <a:avLst/>
          </a:prstGeom>
          <a:noFill/>
        </p:spPr>
        <p:txBody>
          <a:bodyPr wrap="square" rtlCol="0">
            <a:spAutoFit/>
          </a:bodyPr>
          <a:lstStyle/>
          <a:p>
            <a:pPr marL="171450" indent="-171450">
              <a:spcBef>
                <a:spcPts val="600"/>
              </a:spcBef>
              <a:buFont typeface="Wingdings" panose="05000000000000000000" pitchFamily="2" charset="2"/>
              <a:buChar char="Ø"/>
            </a:pPr>
            <a:r>
              <a:rPr lang="en-GB" sz="1000" dirty="0"/>
              <a:t>New </a:t>
            </a:r>
            <a:r>
              <a:rPr lang="en-GB" sz="1000" b="1" dirty="0"/>
              <a:t>local plan-making </a:t>
            </a:r>
            <a:r>
              <a:rPr lang="en-GB" sz="1000" dirty="0"/>
              <a:t>system</a:t>
            </a:r>
            <a:endParaRPr lang="en-GB" sz="1000" b="1" dirty="0"/>
          </a:p>
          <a:p>
            <a:pPr marL="171450" indent="-171450">
              <a:spcBef>
                <a:spcPts val="600"/>
              </a:spcBef>
              <a:buFont typeface="Wingdings" panose="05000000000000000000" pitchFamily="2" charset="2"/>
              <a:buChar char="Ø"/>
            </a:pPr>
            <a:r>
              <a:rPr lang="en-GB" sz="1000" b="1" dirty="0"/>
              <a:t>National Policies for Decision-Making</a:t>
            </a:r>
            <a:endParaRPr lang="en-GB" sz="1000" dirty="0"/>
          </a:p>
          <a:p>
            <a:pPr marL="171450" indent="-171450">
              <a:spcBef>
                <a:spcPts val="600"/>
              </a:spcBef>
              <a:buFont typeface="Wingdings" panose="05000000000000000000" pitchFamily="2" charset="2"/>
              <a:buChar char="Ø"/>
            </a:pPr>
            <a:endParaRPr lang="en-GB" sz="1000" dirty="0"/>
          </a:p>
        </p:txBody>
      </p:sp>
      <p:sp>
        <p:nvSpPr>
          <p:cNvPr id="13" name="TextBox 12">
            <a:extLst>
              <a:ext uri="{FF2B5EF4-FFF2-40B4-BE49-F238E27FC236}">
                <a16:creationId xmlns:a16="http://schemas.microsoft.com/office/drawing/2014/main" id="{C4E1F04B-F786-92F8-D52A-7E9F532DAF44}"/>
              </a:ext>
            </a:extLst>
          </p:cNvPr>
          <p:cNvSpPr txBox="1"/>
          <p:nvPr/>
        </p:nvSpPr>
        <p:spPr>
          <a:xfrm>
            <a:off x="4838700" y="4901379"/>
            <a:ext cx="1767840" cy="553998"/>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Digitisation </a:t>
            </a:r>
            <a:r>
              <a:rPr lang="en-GB" sz="1000" dirty="0"/>
              <a:t>of planning </a:t>
            </a:r>
          </a:p>
          <a:p>
            <a:pPr marL="171450" indent="-171450">
              <a:buFont typeface="Wingdings" panose="05000000000000000000" pitchFamily="2" charset="2"/>
              <a:buChar char="Ø"/>
            </a:pPr>
            <a:endParaRPr lang="en-GB" sz="1000" b="1" dirty="0"/>
          </a:p>
          <a:p>
            <a:endParaRPr lang="en-GB" sz="1000" dirty="0"/>
          </a:p>
        </p:txBody>
      </p:sp>
      <p:sp>
        <p:nvSpPr>
          <p:cNvPr id="14" name="TextBox 13">
            <a:extLst>
              <a:ext uri="{FF2B5EF4-FFF2-40B4-BE49-F238E27FC236}">
                <a16:creationId xmlns:a16="http://schemas.microsoft.com/office/drawing/2014/main" id="{FEAEC437-E5B3-3536-C467-60F87870315C}"/>
              </a:ext>
            </a:extLst>
          </p:cNvPr>
          <p:cNvSpPr txBox="1"/>
          <p:nvPr/>
        </p:nvSpPr>
        <p:spPr>
          <a:xfrm>
            <a:off x="5050184" y="5099441"/>
            <a:ext cx="1663700" cy="400110"/>
          </a:xfrm>
          <a:prstGeom prst="rect">
            <a:avLst/>
          </a:prstGeom>
          <a:noFill/>
        </p:spPr>
        <p:txBody>
          <a:bodyPr wrap="square" rtlCol="0">
            <a:spAutoFit/>
          </a:bodyPr>
          <a:lstStyle/>
          <a:p>
            <a:pPr marL="182563" indent="-182563" algn="ctr">
              <a:buFont typeface="Wingdings" panose="05000000000000000000" pitchFamily="2" charset="2"/>
              <a:buChar char="Ø"/>
            </a:pPr>
            <a:r>
              <a:rPr lang="en-GB" sz="1000" dirty="0"/>
              <a:t>Changes to </a:t>
            </a:r>
            <a:r>
              <a:rPr lang="en-GB" sz="1000" b="1" dirty="0"/>
              <a:t>Statutory Consultees</a:t>
            </a:r>
          </a:p>
        </p:txBody>
      </p:sp>
      <p:cxnSp>
        <p:nvCxnSpPr>
          <p:cNvPr id="16" name="Straight Connector 15">
            <a:extLst>
              <a:ext uri="{FF2B5EF4-FFF2-40B4-BE49-F238E27FC236}">
                <a16:creationId xmlns:a16="http://schemas.microsoft.com/office/drawing/2014/main" id="{9C668A8B-FFE7-73F4-5553-C3C8BF8F0F17}"/>
              </a:ext>
            </a:extLst>
          </p:cNvPr>
          <p:cNvCxnSpPr>
            <a:cxnSpLocks/>
          </p:cNvCxnSpPr>
          <p:nvPr/>
        </p:nvCxnSpPr>
        <p:spPr>
          <a:xfrm>
            <a:off x="4036696" y="4224271"/>
            <a:ext cx="38275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4BA86FF-23CA-C2A2-F766-ED7E62757C1C}"/>
              </a:ext>
            </a:extLst>
          </p:cNvPr>
          <p:cNvCxnSpPr>
            <a:cxnSpLocks/>
          </p:cNvCxnSpPr>
          <p:nvPr/>
        </p:nvCxnSpPr>
        <p:spPr>
          <a:xfrm flipV="1">
            <a:off x="5950469" y="1820583"/>
            <a:ext cx="0" cy="240368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3ADC1C2-88D6-B670-45DB-06603AA07BAA}"/>
              </a:ext>
            </a:extLst>
          </p:cNvPr>
          <p:cNvCxnSpPr>
            <a:cxnSpLocks/>
          </p:cNvCxnSpPr>
          <p:nvPr/>
        </p:nvCxnSpPr>
        <p:spPr>
          <a:xfrm>
            <a:off x="4649323" y="1801034"/>
            <a:ext cx="264569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5FD0EEB5-36FB-B5CC-05FF-DEC08D780F65}"/>
              </a:ext>
            </a:extLst>
          </p:cNvPr>
          <p:cNvSpPr/>
          <p:nvPr/>
        </p:nvSpPr>
        <p:spPr>
          <a:xfrm>
            <a:off x="1461553" y="637241"/>
            <a:ext cx="9257247" cy="581579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3DF168FC-671A-CBCC-640F-865E499659E0}"/>
              </a:ext>
            </a:extLst>
          </p:cNvPr>
          <p:cNvSpPr txBox="1"/>
          <p:nvPr/>
        </p:nvSpPr>
        <p:spPr>
          <a:xfrm>
            <a:off x="1797037" y="685562"/>
            <a:ext cx="3827549" cy="338554"/>
          </a:xfrm>
          <a:prstGeom prst="rect">
            <a:avLst/>
          </a:prstGeom>
          <a:noFill/>
        </p:spPr>
        <p:txBody>
          <a:bodyPr wrap="square" rtlCol="0">
            <a:spAutoFit/>
          </a:bodyPr>
          <a:lstStyle/>
          <a:p>
            <a:r>
              <a:rPr lang="en-GB" sz="1600" b="1" dirty="0"/>
              <a:t>Long term resilient growth</a:t>
            </a:r>
          </a:p>
        </p:txBody>
      </p:sp>
      <p:sp>
        <p:nvSpPr>
          <p:cNvPr id="33" name="TextBox 32">
            <a:extLst>
              <a:ext uri="{FF2B5EF4-FFF2-40B4-BE49-F238E27FC236}">
                <a16:creationId xmlns:a16="http://schemas.microsoft.com/office/drawing/2014/main" id="{209BF33E-0339-53BB-1605-71C0F844EAB6}"/>
              </a:ext>
            </a:extLst>
          </p:cNvPr>
          <p:cNvSpPr txBox="1"/>
          <p:nvPr/>
        </p:nvSpPr>
        <p:spPr>
          <a:xfrm>
            <a:off x="3798199" y="5814269"/>
            <a:ext cx="5545303" cy="338554"/>
          </a:xfrm>
          <a:prstGeom prst="rect">
            <a:avLst/>
          </a:prstGeom>
          <a:noFill/>
        </p:spPr>
        <p:txBody>
          <a:bodyPr wrap="square" rtlCol="0">
            <a:spAutoFit/>
          </a:bodyPr>
          <a:lstStyle/>
          <a:p>
            <a:r>
              <a:rPr lang="en-GB" sz="1600" b="1" dirty="0"/>
              <a:t>Innovative and efficient local service delivery</a:t>
            </a:r>
          </a:p>
        </p:txBody>
      </p:sp>
      <p:sp>
        <p:nvSpPr>
          <p:cNvPr id="34" name="TextBox 33">
            <a:extLst>
              <a:ext uri="{FF2B5EF4-FFF2-40B4-BE49-F238E27FC236}">
                <a16:creationId xmlns:a16="http://schemas.microsoft.com/office/drawing/2014/main" id="{4585FD61-F499-0804-85FB-6C0E70663ACF}"/>
              </a:ext>
            </a:extLst>
          </p:cNvPr>
          <p:cNvSpPr txBox="1"/>
          <p:nvPr/>
        </p:nvSpPr>
        <p:spPr>
          <a:xfrm>
            <a:off x="7385384" y="637241"/>
            <a:ext cx="4124960" cy="338554"/>
          </a:xfrm>
          <a:prstGeom prst="rect">
            <a:avLst/>
          </a:prstGeom>
          <a:noFill/>
        </p:spPr>
        <p:txBody>
          <a:bodyPr wrap="square" rtlCol="0">
            <a:spAutoFit/>
          </a:bodyPr>
          <a:lstStyle/>
          <a:p>
            <a:r>
              <a:rPr lang="en-GB" sz="1600" b="1" dirty="0"/>
              <a:t>Integrated approach to ‘place’</a:t>
            </a:r>
          </a:p>
        </p:txBody>
      </p:sp>
      <p:sp>
        <p:nvSpPr>
          <p:cNvPr id="35" name="TextBox 34">
            <a:extLst>
              <a:ext uri="{FF2B5EF4-FFF2-40B4-BE49-F238E27FC236}">
                <a16:creationId xmlns:a16="http://schemas.microsoft.com/office/drawing/2014/main" id="{9F6EDB45-EAD8-E723-D7CC-8D1D32295B82}"/>
              </a:ext>
            </a:extLst>
          </p:cNvPr>
          <p:cNvSpPr txBox="1"/>
          <p:nvPr/>
        </p:nvSpPr>
        <p:spPr>
          <a:xfrm>
            <a:off x="2581273" y="1342115"/>
            <a:ext cx="2433852" cy="523220"/>
          </a:xfrm>
          <a:prstGeom prst="rect">
            <a:avLst/>
          </a:prstGeom>
          <a:noFill/>
        </p:spPr>
        <p:txBody>
          <a:bodyPr wrap="square" rtlCol="0">
            <a:spAutoFit/>
          </a:bodyPr>
          <a:lstStyle/>
          <a:p>
            <a:pPr algn="ctr"/>
            <a:r>
              <a:rPr lang="en-GB" sz="1400" b="1" dirty="0">
                <a:solidFill>
                  <a:schemeClr val="accent1"/>
                </a:solidFill>
              </a:rPr>
              <a:t>Local Government Reorganisation</a:t>
            </a:r>
          </a:p>
        </p:txBody>
      </p:sp>
      <p:sp>
        <p:nvSpPr>
          <p:cNvPr id="36" name="TextBox 35">
            <a:extLst>
              <a:ext uri="{FF2B5EF4-FFF2-40B4-BE49-F238E27FC236}">
                <a16:creationId xmlns:a16="http://schemas.microsoft.com/office/drawing/2014/main" id="{98EA4EA3-F1F2-D7D2-A665-A8E939EA556A}"/>
              </a:ext>
            </a:extLst>
          </p:cNvPr>
          <p:cNvSpPr txBox="1"/>
          <p:nvPr/>
        </p:nvSpPr>
        <p:spPr>
          <a:xfrm>
            <a:off x="6780433" y="1314980"/>
            <a:ext cx="2433852" cy="307777"/>
          </a:xfrm>
          <a:prstGeom prst="rect">
            <a:avLst/>
          </a:prstGeom>
          <a:noFill/>
        </p:spPr>
        <p:txBody>
          <a:bodyPr wrap="square" rtlCol="0">
            <a:spAutoFit/>
          </a:bodyPr>
          <a:lstStyle/>
          <a:p>
            <a:pPr algn="ctr"/>
            <a:r>
              <a:rPr lang="en-GB" sz="1400" b="1" dirty="0">
                <a:solidFill>
                  <a:schemeClr val="accent1"/>
                </a:solidFill>
              </a:rPr>
              <a:t>Devolution</a:t>
            </a:r>
          </a:p>
        </p:txBody>
      </p:sp>
      <p:sp>
        <p:nvSpPr>
          <p:cNvPr id="37" name="TextBox 36">
            <a:extLst>
              <a:ext uri="{FF2B5EF4-FFF2-40B4-BE49-F238E27FC236}">
                <a16:creationId xmlns:a16="http://schemas.microsoft.com/office/drawing/2014/main" id="{0F1FB874-F5C1-16AA-8FCF-4CF4D5989D8A}"/>
              </a:ext>
            </a:extLst>
          </p:cNvPr>
          <p:cNvSpPr txBox="1"/>
          <p:nvPr/>
        </p:nvSpPr>
        <p:spPr>
          <a:xfrm>
            <a:off x="2348585" y="1762058"/>
            <a:ext cx="2069985" cy="707886"/>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High value placed  on the  planning  service </a:t>
            </a:r>
            <a:r>
              <a:rPr lang="en-GB" sz="1000" dirty="0"/>
              <a:t>as part of the wider ‘placemaking’ role in supporting ‘good’ growth</a:t>
            </a:r>
          </a:p>
        </p:txBody>
      </p:sp>
      <p:sp>
        <p:nvSpPr>
          <p:cNvPr id="38" name="TextBox 37">
            <a:extLst>
              <a:ext uri="{FF2B5EF4-FFF2-40B4-BE49-F238E27FC236}">
                <a16:creationId xmlns:a16="http://schemas.microsoft.com/office/drawing/2014/main" id="{69123C6E-80AA-35A2-3731-D4CC4F9EA4B2}"/>
              </a:ext>
            </a:extLst>
          </p:cNvPr>
          <p:cNvSpPr txBox="1"/>
          <p:nvPr/>
        </p:nvSpPr>
        <p:spPr>
          <a:xfrm>
            <a:off x="2536763" y="4326826"/>
            <a:ext cx="1953793" cy="861774"/>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Innovative systems &amp; processes</a:t>
            </a:r>
            <a:r>
              <a:rPr lang="en-GB" sz="1000" dirty="0"/>
              <a:t>, maximising       the potential of digitisation and delivering efficient &amp; faster planning services</a:t>
            </a:r>
          </a:p>
        </p:txBody>
      </p:sp>
      <p:sp>
        <p:nvSpPr>
          <p:cNvPr id="39" name="TextBox 38">
            <a:extLst>
              <a:ext uri="{FF2B5EF4-FFF2-40B4-BE49-F238E27FC236}">
                <a16:creationId xmlns:a16="http://schemas.microsoft.com/office/drawing/2014/main" id="{8A663EA6-DDFC-A091-38C6-BC04BFDDDF91}"/>
              </a:ext>
            </a:extLst>
          </p:cNvPr>
          <p:cNvSpPr txBox="1"/>
          <p:nvPr/>
        </p:nvSpPr>
        <p:spPr>
          <a:xfrm>
            <a:off x="1939823" y="2382560"/>
            <a:ext cx="2155346" cy="1015663"/>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solidFill>
                  <a:srgbClr val="000000"/>
                </a:solidFill>
                <a:latin typeface="Aptos" panose="020B0004020202020204" pitchFamily="34" charset="0"/>
              </a:rPr>
              <a:t>Efficient governance and decision-making systems </a:t>
            </a:r>
            <a:r>
              <a:rPr lang="en-GB" sz="1000" dirty="0">
                <a:solidFill>
                  <a:srgbClr val="000000"/>
                </a:solidFill>
                <a:latin typeface="Aptos" panose="020B0004020202020204" pitchFamily="34" charset="0"/>
              </a:rPr>
              <a:t>that prioritises meaningful community and stakeholder involvement while delivering a premium customer experience</a:t>
            </a:r>
            <a:endParaRPr lang="en-GB" sz="1000" dirty="0"/>
          </a:p>
        </p:txBody>
      </p:sp>
      <p:sp>
        <p:nvSpPr>
          <p:cNvPr id="40" name="TextBox 39">
            <a:extLst>
              <a:ext uri="{FF2B5EF4-FFF2-40B4-BE49-F238E27FC236}">
                <a16:creationId xmlns:a16="http://schemas.microsoft.com/office/drawing/2014/main" id="{0D632C0F-4937-34E9-DF93-8A20AFDC971B}"/>
              </a:ext>
            </a:extLst>
          </p:cNvPr>
          <p:cNvSpPr txBox="1"/>
          <p:nvPr/>
        </p:nvSpPr>
        <p:spPr>
          <a:xfrm>
            <a:off x="1920475" y="3372395"/>
            <a:ext cx="2560406" cy="1015663"/>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solidFill>
                  <a:srgbClr val="000000"/>
                </a:solidFill>
                <a:latin typeface="Aptos" panose="020B0004020202020204" pitchFamily="34" charset="0"/>
              </a:rPr>
              <a:t>Well resourced planning                service </a:t>
            </a:r>
            <a:r>
              <a:rPr lang="en-GB" sz="1000" dirty="0">
                <a:solidFill>
                  <a:srgbClr val="000000"/>
                </a:solidFill>
                <a:latin typeface="Aptos" panose="020B0004020202020204" pitchFamily="34" charset="0"/>
              </a:rPr>
              <a:t>that supports                continuous learning &amp;                  development and fosters a               happy, creative &amp; safe              environment for its staff</a:t>
            </a:r>
            <a:endParaRPr lang="en-GB" sz="1000" dirty="0"/>
          </a:p>
        </p:txBody>
      </p:sp>
      <p:sp>
        <p:nvSpPr>
          <p:cNvPr id="41" name="TextBox 40">
            <a:extLst>
              <a:ext uri="{FF2B5EF4-FFF2-40B4-BE49-F238E27FC236}">
                <a16:creationId xmlns:a16="http://schemas.microsoft.com/office/drawing/2014/main" id="{D967AF49-F18D-907F-2726-745C221925B6}"/>
              </a:ext>
            </a:extLst>
          </p:cNvPr>
          <p:cNvSpPr txBox="1"/>
          <p:nvPr/>
        </p:nvSpPr>
        <p:spPr>
          <a:xfrm>
            <a:off x="7760740" y="1711105"/>
            <a:ext cx="2056899" cy="1169551"/>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A strategic planning    ecosystem </a:t>
            </a:r>
            <a:r>
              <a:rPr lang="en-GB" sz="1000" dirty="0"/>
              <a:t>that integrates shared  economic,  environmental and infrastructure priorities around ‘place’ fully aligned with local planning priorities</a:t>
            </a:r>
          </a:p>
        </p:txBody>
      </p:sp>
      <p:sp>
        <p:nvSpPr>
          <p:cNvPr id="42" name="TextBox 41">
            <a:extLst>
              <a:ext uri="{FF2B5EF4-FFF2-40B4-BE49-F238E27FC236}">
                <a16:creationId xmlns:a16="http://schemas.microsoft.com/office/drawing/2014/main" id="{FE1CD0D8-E007-B534-EF34-9B0C7204F9AE}"/>
              </a:ext>
            </a:extLst>
          </p:cNvPr>
          <p:cNvSpPr txBox="1"/>
          <p:nvPr/>
        </p:nvSpPr>
        <p:spPr>
          <a:xfrm>
            <a:off x="7820241" y="3303838"/>
            <a:ext cx="2069985" cy="707886"/>
          </a:xfrm>
          <a:prstGeom prst="rect">
            <a:avLst/>
          </a:prstGeom>
          <a:noFill/>
        </p:spPr>
        <p:txBody>
          <a:bodyPr wrap="square" rtlCol="0">
            <a:spAutoFit/>
          </a:bodyPr>
          <a:lstStyle/>
          <a:p>
            <a:pPr marL="171450" indent="-171450" algn="r">
              <a:buFont typeface="Wingdings" panose="05000000000000000000" pitchFamily="2" charset="2"/>
              <a:buChar char="Ø"/>
            </a:pPr>
            <a:r>
              <a:rPr lang="en-GB" sz="1000" b="1" dirty="0"/>
              <a:t>Transformational delivery </a:t>
            </a:r>
            <a:r>
              <a:rPr lang="en-GB" sz="1000" dirty="0"/>
              <a:t>using all devolved tools &amp; funding opportunities to support resilient growth </a:t>
            </a:r>
          </a:p>
        </p:txBody>
      </p:sp>
      <p:sp>
        <p:nvSpPr>
          <p:cNvPr id="43" name="TextBox 42">
            <a:extLst>
              <a:ext uri="{FF2B5EF4-FFF2-40B4-BE49-F238E27FC236}">
                <a16:creationId xmlns:a16="http://schemas.microsoft.com/office/drawing/2014/main" id="{A4E54076-1E72-3C77-9BF7-D877B39255EC}"/>
              </a:ext>
            </a:extLst>
          </p:cNvPr>
          <p:cNvSpPr txBox="1"/>
          <p:nvPr/>
        </p:nvSpPr>
        <p:spPr>
          <a:xfrm>
            <a:off x="7860345" y="4024217"/>
            <a:ext cx="1878535" cy="1323439"/>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Innovative approaches to sharing services, expertise &amp; resources, </a:t>
            </a:r>
            <a:r>
              <a:rPr lang="en-GB" sz="1000" dirty="0"/>
              <a:t>helping to delivery efficiencies of scale and  supporting regional   centres of                excellence</a:t>
            </a:r>
          </a:p>
        </p:txBody>
      </p:sp>
      <p:sp>
        <p:nvSpPr>
          <p:cNvPr id="44" name="TextBox 43">
            <a:extLst>
              <a:ext uri="{FF2B5EF4-FFF2-40B4-BE49-F238E27FC236}">
                <a16:creationId xmlns:a16="http://schemas.microsoft.com/office/drawing/2014/main" id="{335A1F95-A6ED-BE6B-A1AF-3F5FE7DF2F40}"/>
              </a:ext>
            </a:extLst>
          </p:cNvPr>
          <p:cNvSpPr txBox="1"/>
          <p:nvPr/>
        </p:nvSpPr>
        <p:spPr>
          <a:xfrm>
            <a:off x="8041374" y="2870708"/>
            <a:ext cx="2086890" cy="400110"/>
          </a:xfrm>
          <a:prstGeom prst="rect">
            <a:avLst/>
          </a:prstGeom>
          <a:noFill/>
        </p:spPr>
        <p:txBody>
          <a:bodyPr wrap="square" rtlCol="0">
            <a:spAutoFit/>
          </a:bodyPr>
          <a:lstStyle/>
          <a:p>
            <a:pPr marL="171450" indent="-171450">
              <a:buFont typeface="Wingdings" panose="05000000000000000000" pitchFamily="2" charset="2"/>
              <a:buChar char="Ø"/>
            </a:pPr>
            <a:r>
              <a:rPr lang="en-GB" sz="1000" b="1" dirty="0"/>
              <a:t>A bridge between national &amp; local </a:t>
            </a:r>
            <a:r>
              <a:rPr lang="en-GB" sz="1000" dirty="0"/>
              <a:t>policies &amp; priorities</a:t>
            </a:r>
          </a:p>
        </p:txBody>
      </p:sp>
      <p:sp>
        <p:nvSpPr>
          <p:cNvPr id="46" name="TextBox 45">
            <a:extLst>
              <a:ext uri="{FF2B5EF4-FFF2-40B4-BE49-F238E27FC236}">
                <a16:creationId xmlns:a16="http://schemas.microsoft.com/office/drawing/2014/main" id="{9907AD93-44A1-9BFE-F118-F1C9766153AC}"/>
              </a:ext>
            </a:extLst>
          </p:cNvPr>
          <p:cNvSpPr txBox="1"/>
          <p:nvPr/>
        </p:nvSpPr>
        <p:spPr>
          <a:xfrm>
            <a:off x="55325" y="106815"/>
            <a:ext cx="7485748" cy="400110"/>
          </a:xfrm>
          <a:prstGeom prst="rect">
            <a:avLst/>
          </a:prstGeom>
          <a:noFill/>
        </p:spPr>
        <p:txBody>
          <a:bodyPr wrap="square" rtlCol="0">
            <a:spAutoFit/>
          </a:bodyPr>
          <a:lstStyle/>
          <a:p>
            <a:r>
              <a:rPr lang="en-GB" sz="2000" b="1" dirty="0">
                <a:solidFill>
                  <a:schemeClr val="tx2">
                    <a:lumMod val="90000"/>
                    <a:lumOff val="10000"/>
                  </a:schemeClr>
                </a:solidFill>
              </a:rPr>
              <a:t>Planning, LGR &amp; Devolution – How it all fits together</a:t>
            </a:r>
          </a:p>
        </p:txBody>
      </p:sp>
      <p:pic>
        <p:nvPicPr>
          <p:cNvPr id="3" name="Picture 2">
            <a:extLst>
              <a:ext uri="{FF2B5EF4-FFF2-40B4-BE49-F238E27FC236}">
                <a16:creationId xmlns:a16="http://schemas.microsoft.com/office/drawing/2014/main" id="{0479C9F5-3075-C1AA-3D32-61C491E52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7777" y="6178238"/>
            <a:ext cx="814223" cy="549601"/>
          </a:xfrm>
          <a:prstGeom prst="rect">
            <a:avLst/>
          </a:prstGeom>
        </p:spPr>
      </p:pic>
      <p:sp>
        <p:nvSpPr>
          <p:cNvPr id="2" name="TextBox 1">
            <a:extLst>
              <a:ext uri="{FF2B5EF4-FFF2-40B4-BE49-F238E27FC236}">
                <a16:creationId xmlns:a16="http://schemas.microsoft.com/office/drawing/2014/main" id="{EE8747F2-C721-8421-405D-B6E63908D8D4}"/>
              </a:ext>
            </a:extLst>
          </p:cNvPr>
          <p:cNvSpPr txBox="1"/>
          <p:nvPr/>
        </p:nvSpPr>
        <p:spPr>
          <a:xfrm>
            <a:off x="1339291" y="6449530"/>
            <a:ext cx="4285295" cy="307777"/>
          </a:xfrm>
          <a:prstGeom prst="rect">
            <a:avLst/>
          </a:prstGeom>
          <a:noFill/>
        </p:spPr>
        <p:txBody>
          <a:bodyPr wrap="square" rtlCol="0">
            <a:spAutoFit/>
          </a:bodyPr>
          <a:lstStyle/>
          <a:p>
            <a:r>
              <a:rPr lang="en-GB" sz="1400" dirty="0"/>
              <a:t>POS LGR Resource Hub -</a:t>
            </a:r>
            <a:r>
              <a:rPr lang="en-GB" sz="1400" dirty="0">
                <a:hlinkClick r:id="rId3"/>
              </a:rPr>
              <a:t>POS</a:t>
            </a:r>
            <a:endParaRPr lang="en-GB" sz="1400" dirty="0"/>
          </a:p>
        </p:txBody>
      </p:sp>
    </p:spTree>
    <p:extLst>
      <p:ext uri="{BB962C8B-B14F-4D97-AF65-F5344CB8AC3E}">
        <p14:creationId xmlns:p14="http://schemas.microsoft.com/office/powerpoint/2010/main" val="245797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gra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BBF7766-C24D-2CAE-2BB1-4EE1CE263ECE}"/>
              </a:ext>
            </a:extLst>
          </p:cNvPr>
          <p:cNvSpPr txBox="1">
            <a:spLocks/>
          </p:cNvSpPr>
          <p:nvPr/>
        </p:nvSpPr>
        <p:spPr>
          <a:xfrm>
            <a:off x="401804" y="96170"/>
            <a:ext cx="9552230" cy="60399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chemeClr val="accent1"/>
                </a:solidFill>
                <a:latin typeface="Aptos" panose="020B0004020202020204" pitchFamily="34" charset="0"/>
              </a:rPr>
              <a:t>What next?</a:t>
            </a:r>
          </a:p>
        </p:txBody>
      </p:sp>
      <p:sp>
        <p:nvSpPr>
          <p:cNvPr id="5" name="TextBox 4">
            <a:extLst>
              <a:ext uri="{FF2B5EF4-FFF2-40B4-BE49-F238E27FC236}">
                <a16:creationId xmlns:a16="http://schemas.microsoft.com/office/drawing/2014/main" id="{C916D2EA-EA2F-C106-C083-163459E5CE59}"/>
              </a:ext>
            </a:extLst>
          </p:cNvPr>
          <p:cNvSpPr txBox="1"/>
          <p:nvPr/>
        </p:nvSpPr>
        <p:spPr>
          <a:xfrm>
            <a:off x="401804" y="974482"/>
            <a:ext cx="5551916" cy="5447645"/>
          </a:xfrm>
          <a:prstGeom prst="rect">
            <a:avLst/>
          </a:prstGeom>
          <a:noFill/>
        </p:spPr>
        <p:txBody>
          <a:bodyPr wrap="square">
            <a:spAutoFit/>
          </a:bodyPr>
          <a:lstStyle/>
          <a:p>
            <a:pPr marL="342900" indent="-342900">
              <a:spcAft>
                <a:spcPts val="1200"/>
              </a:spcAft>
              <a:buFont typeface="Wingdings" panose="05000000000000000000" pitchFamily="2" charset="2"/>
              <a:buChar char="§"/>
            </a:pPr>
            <a:r>
              <a:rPr lang="en-GB" sz="2400" dirty="0"/>
              <a:t>First tranche of funding for SDS has been allocated. </a:t>
            </a:r>
          </a:p>
          <a:p>
            <a:pPr marL="342900" indent="-342900">
              <a:spcAft>
                <a:spcPts val="1200"/>
              </a:spcAft>
              <a:buFont typeface="Wingdings" panose="05000000000000000000" pitchFamily="2" charset="2"/>
              <a:buChar char="§"/>
            </a:pPr>
            <a:r>
              <a:rPr lang="en-GB" sz="2400" dirty="0"/>
              <a:t>Planning &amp; Infrastructure Act SDS Regulations, final SDS geography, PPG to be published in Autumn.</a:t>
            </a:r>
          </a:p>
          <a:p>
            <a:pPr marL="342900" indent="-342900">
              <a:spcAft>
                <a:spcPts val="1200"/>
              </a:spcAft>
              <a:buFont typeface="Wingdings" panose="05000000000000000000" pitchFamily="2" charset="2"/>
              <a:buChar char="§"/>
            </a:pPr>
            <a:r>
              <a:rPr lang="en-GB" sz="2400" dirty="0"/>
              <a:t>First Strategic Planning Boards established late Autumn.</a:t>
            </a:r>
          </a:p>
          <a:p>
            <a:pPr marL="342900" indent="-342900">
              <a:spcAft>
                <a:spcPts val="1200"/>
              </a:spcAft>
              <a:buFont typeface="Wingdings" panose="05000000000000000000" pitchFamily="2" charset="2"/>
              <a:buChar char="§"/>
            </a:pPr>
            <a:r>
              <a:rPr lang="en-GB" sz="2400" dirty="0"/>
              <a:t>First SDS timetables agreed by SoS in the early 2027.</a:t>
            </a:r>
          </a:p>
          <a:p>
            <a:pPr>
              <a:spcAft>
                <a:spcPts val="1200"/>
              </a:spcAft>
            </a:pPr>
            <a:endParaRPr lang="en-GB" sz="2400" b="1" dirty="0"/>
          </a:p>
          <a:p>
            <a:pPr>
              <a:spcAft>
                <a:spcPts val="1200"/>
              </a:spcAft>
            </a:pPr>
            <a:r>
              <a:rPr lang="en-GB" sz="2400" b="1" dirty="0"/>
              <a:t>All timing subject to new PM!!</a:t>
            </a:r>
          </a:p>
          <a:p>
            <a:pPr>
              <a:spcAft>
                <a:spcPts val="1200"/>
              </a:spcAft>
            </a:pPr>
            <a:endParaRPr lang="en-GB" sz="2400" dirty="0"/>
          </a:p>
        </p:txBody>
      </p:sp>
      <p:sp>
        <p:nvSpPr>
          <p:cNvPr id="4" name="TextBox 3">
            <a:extLst>
              <a:ext uri="{FF2B5EF4-FFF2-40B4-BE49-F238E27FC236}">
                <a16:creationId xmlns:a16="http://schemas.microsoft.com/office/drawing/2014/main" id="{D5980DA8-47E6-8C24-E597-5BDF0F37A968}"/>
              </a:ext>
            </a:extLst>
          </p:cNvPr>
          <p:cNvSpPr txBox="1"/>
          <p:nvPr/>
        </p:nvSpPr>
        <p:spPr>
          <a:xfrm>
            <a:off x="6395196" y="2061147"/>
            <a:ext cx="5395000" cy="3046988"/>
          </a:xfrm>
          <a:prstGeom prst="rect">
            <a:avLst/>
          </a:prstGeom>
          <a:noFill/>
        </p:spPr>
        <p:txBody>
          <a:bodyPr wrap="square" rtlCol="0">
            <a:spAutoFit/>
          </a:bodyPr>
          <a:lstStyle/>
          <a:p>
            <a:pPr algn="ctr"/>
            <a:endParaRPr lang="en-GB" sz="3200" b="1" dirty="0">
              <a:solidFill>
                <a:schemeClr val="accent5">
                  <a:lumMod val="50000"/>
                </a:schemeClr>
              </a:solidFill>
            </a:endParaRPr>
          </a:p>
          <a:p>
            <a:pPr algn="ctr"/>
            <a:r>
              <a:rPr lang="en-GB" sz="2000" b="1" dirty="0">
                <a:solidFill>
                  <a:schemeClr val="accent5">
                    <a:lumMod val="50000"/>
                  </a:schemeClr>
                </a:solidFill>
              </a:rPr>
              <a:t>Tel: </a:t>
            </a:r>
            <a:r>
              <a:rPr lang="en-GB" sz="2000" dirty="0">
                <a:solidFill>
                  <a:schemeClr val="accent5">
                    <a:lumMod val="50000"/>
                  </a:schemeClr>
                </a:solidFill>
              </a:rPr>
              <a:t>+44 7710405957</a:t>
            </a:r>
          </a:p>
          <a:p>
            <a:pPr algn="ctr"/>
            <a:r>
              <a:rPr lang="en-GB" sz="2000" b="1" dirty="0">
                <a:solidFill>
                  <a:schemeClr val="accent5">
                    <a:lumMod val="50000"/>
                  </a:schemeClr>
                </a:solidFill>
              </a:rPr>
              <a:t>Email: </a:t>
            </a:r>
            <a:r>
              <a:rPr lang="en-GB" sz="2000" dirty="0">
                <a:solidFill>
                  <a:schemeClr val="tx2">
                    <a:lumMod val="75000"/>
                    <a:lumOff val="25000"/>
                  </a:schemeClr>
                </a:solidFill>
                <a:hlinkClick r:id="rId2">
                  <a:extLst>
                    <a:ext uri="{A12FA001-AC4F-418D-AE19-62706E023703}">
                      <ahyp:hlinkClr xmlns:ahyp="http://schemas.microsoft.com/office/drawing/2018/hyperlinkcolor" val="tx"/>
                    </a:ext>
                  </a:extLst>
                </a:hlinkClick>
              </a:rPr>
              <a:t>catrionariddell@btinternet.com</a:t>
            </a:r>
            <a:endParaRPr lang="en-GB" sz="2000" dirty="0">
              <a:solidFill>
                <a:schemeClr val="tx2">
                  <a:lumMod val="75000"/>
                  <a:lumOff val="25000"/>
                </a:schemeClr>
              </a:solidFill>
            </a:endParaRPr>
          </a:p>
          <a:p>
            <a:pPr algn="ctr"/>
            <a:endParaRPr lang="en-GB" sz="2000" dirty="0">
              <a:solidFill>
                <a:schemeClr val="accent5">
                  <a:lumMod val="50000"/>
                </a:schemeClr>
              </a:solidFill>
            </a:endParaRPr>
          </a:p>
          <a:p>
            <a:pPr algn="ctr"/>
            <a:r>
              <a:rPr lang="en-GB" sz="2000" b="1" dirty="0" err="1">
                <a:solidFill>
                  <a:schemeClr val="accent5">
                    <a:lumMod val="50000"/>
                  </a:schemeClr>
                </a:solidFill>
              </a:rPr>
              <a:t>Linkedin</a:t>
            </a:r>
            <a:r>
              <a:rPr lang="en-GB" sz="2000" dirty="0">
                <a:solidFill>
                  <a:schemeClr val="accent5">
                    <a:lumMod val="50000"/>
                  </a:schemeClr>
                </a:solidFill>
              </a:rPr>
              <a:t>: </a:t>
            </a:r>
            <a:r>
              <a:rPr lang="en-GB" sz="2000" dirty="0">
                <a:solidFill>
                  <a:schemeClr val="tx2">
                    <a:lumMod val="75000"/>
                    <a:lumOff val="25000"/>
                  </a:schemeClr>
                </a:solidFill>
                <a:hlinkClick r:id="rId3">
                  <a:extLst>
                    <a:ext uri="{A12FA001-AC4F-418D-AE19-62706E023703}">
                      <ahyp:hlinkClr xmlns:ahyp="http://schemas.microsoft.com/office/drawing/2018/hyperlinkcolor" val="tx"/>
                    </a:ext>
                  </a:extLst>
                </a:hlinkClick>
              </a:rPr>
              <a:t>Catriona Riddell | LinkedIn</a:t>
            </a:r>
            <a:endParaRPr lang="en-GB" sz="2000" dirty="0">
              <a:solidFill>
                <a:schemeClr val="tx2">
                  <a:lumMod val="75000"/>
                  <a:lumOff val="25000"/>
                </a:schemeClr>
              </a:solidFill>
            </a:endParaRPr>
          </a:p>
          <a:p>
            <a:endParaRPr lang="en-GB" sz="3200" b="1" dirty="0">
              <a:solidFill>
                <a:schemeClr val="accent5">
                  <a:lumMod val="50000"/>
                </a:schemeClr>
              </a:solidFill>
            </a:endParaRPr>
          </a:p>
          <a:p>
            <a:endParaRPr lang="en-GB" sz="4800" b="1" dirty="0">
              <a:solidFill>
                <a:schemeClr val="accent5">
                  <a:lumMod val="50000"/>
                </a:schemeClr>
              </a:solidFill>
            </a:endParaRPr>
          </a:p>
        </p:txBody>
      </p:sp>
      <p:sp>
        <p:nvSpPr>
          <p:cNvPr id="6" name="TextBox 5">
            <a:extLst>
              <a:ext uri="{FF2B5EF4-FFF2-40B4-BE49-F238E27FC236}">
                <a16:creationId xmlns:a16="http://schemas.microsoft.com/office/drawing/2014/main" id="{7B980281-44E1-4D10-A490-9937ADA8B506}"/>
              </a:ext>
            </a:extLst>
          </p:cNvPr>
          <p:cNvSpPr txBox="1"/>
          <p:nvPr/>
        </p:nvSpPr>
        <p:spPr>
          <a:xfrm>
            <a:off x="5447632" y="1089270"/>
            <a:ext cx="6845968" cy="2739211"/>
          </a:xfrm>
          <a:prstGeom prst="rect">
            <a:avLst/>
          </a:prstGeom>
          <a:noFill/>
        </p:spPr>
        <p:txBody>
          <a:bodyPr wrap="square" rtlCol="0">
            <a:spAutoFit/>
          </a:bodyPr>
          <a:lstStyle/>
          <a:p>
            <a:pPr algn="ctr"/>
            <a:r>
              <a:rPr lang="en-GB" sz="6000" b="1" dirty="0">
                <a:solidFill>
                  <a:schemeClr val="tx2">
                    <a:lumMod val="75000"/>
                    <a:lumOff val="25000"/>
                  </a:schemeClr>
                </a:solidFill>
              </a:rPr>
              <a:t>Thank you!</a:t>
            </a:r>
          </a:p>
          <a:p>
            <a:pPr algn="ctr"/>
            <a:endParaRPr lang="en-GB" sz="3200" b="1" dirty="0">
              <a:solidFill>
                <a:schemeClr val="accent5">
                  <a:lumMod val="50000"/>
                </a:schemeClr>
              </a:solidFill>
            </a:endParaRPr>
          </a:p>
          <a:p>
            <a:endParaRPr lang="en-GB" sz="3200" b="1" dirty="0">
              <a:solidFill>
                <a:schemeClr val="accent5">
                  <a:lumMod val="50000"/>
                </a:schemeClr>
              </a:solidFill>
            </a:endParaRPr>
          </a:p>
          <a:p>
            <a:endParaRPr lang="en-GB" sz="4800" b="1" dirty="0">
              <a:solidFill>
                <a:schemeClr val="accent5">
                  <a:lumMod val="50000"/>
                </a:schemeClr>
              </a:solidFill>
            </a:endParaRPr>
          </a:p>
        </p:txBody>
      </p:sp>
      <p:pic>
        <p:nvPicPr>
          <p:cNvPr id="7" name="Picture 6">
            <a:extLst>
              <a:ext uri="{FF2B5EF4-FFF2-40B4-BE49-F238E27FC236}">
                <a16:creationId xmlns:a16="http://schemas.microsoft.com/office/drawing/2014/main" id="{C7F20B6F-AEF0-93AD-3DFE-EF595E923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3028" y="4217589"/>
            <a:ext cx="1705896" cy="1151480"/>
          </a:xfrm>
          <a:prstGeom prst="rect">
            <a:avLst/>
          </a:prstGeom>
        </p:spPr>
      </p:pic>
    </p:spTree>
    <p:extLst>
      <p:ext uri="{BB962C8B-B14F-4D97-AF65-F5344CB8AC3E}">
        <p14:creationId xmlns:p14="http://schemas.microsoft.com/office/powerpoint/2010/main" val="56468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CEACC4E1CDCF488D376413A381FD22" ma:contentTypeVersion="19" ma:contentTypeDescription="Create a new document." ma:contentTypeScope="" ma:versionID="a5c7bb56c8e65b4ad1421a23854a6e7a">
  <xsd:schema xmlns:xsd="http://www.w3.org/2001/XMLSchema" xmlns:xs="http://www.w3.org/2001/XMLSchema" xmlns:p="http://schemas.microsoft.com/office/2006/metadata/properties" xmlns:ns2="382e5495-6889-451e-8447-25219879d4f2" xmlns:ns3="98c4065d-ab90-4030-91ac-239e56608fbb" targetNamespace="http://schemas.microsoft.com/office/2006/metadata/properties" ma:root="true" ma:fieldsID="1a3be9b80c18f69632e21e3859a4f9d1" ns2:_="" ns3:_="">
    <xsd:import namespace="382e5495-6889-451e-8447-25219879d4f2"/>
    <xsd:import namespace="98c4065d-ab90-4030-91ac-239e56608fb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2e5495-6889-451e-8447-25219879d4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c48f749-fadf-4388-88e9-b8f5d78bb6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c4065d-ab90-4030-91ac-239e56608fbb"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ad3b124-f129-47eb-af8a-2eceb59fbcab}" ma:internalName="TaxCatchAll" ma:showField="CatchAllData" ma:web="98c4065d-ab90-4030-91ac-239e56608f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82e5495-6889-451e-8447-25219879d4f2">
      <Terms xmlns="http://schemas.microsoft.com/office/infopath/2007/PartnerControls"/>
    </lcf76f155ced4ddcb4097134ff3c332f>
    <TaxCatchAll xmlns="98c4065d-ab90-4030-91ac-239e56608fbb" xsi:nil="true"/>
  </documentManagement>
</p:properties>
</file>

<file path=customXml/itemProps1.xml><?xml version="1.0" encoding="utf-8"?>
<ds:datastoreItem xmlns:ds="http://schemas.openxmlformats.org/officeDocument/2006/customXml" ds:itemID="{61CBC6A8-7520-4D9C-9F39-6F974C314D2A}"/>
</file>

<file path=customXml/itemProps2.xml><?xml version="1.0" encoding="utf-8"?>
<ds:datastoreItem xmlns:ds="http://schemas.openxmlformats.org/officeDocument/2006/customXml" ds:itemID="{8163433E-C72B-4A8B-8071-65BAEFECD4DB}"/>
</file>

<file path=customXml/itemProps3.xml><?xml version="1.0" encoding="utf-8"?>
<ds:datastoreItem xmlns:ds="http://schemas.openxmlformats.org/officeDocument/2006/customXml" ds:itemID="{72DA4884-22ED-46C3-AB89-ACCFB17B440F}"/>
</file>

<file path=docProps/app.xml><?xml version="1.0" encoding="utf-8"?>
<Properties xmlns="http://schemas.openxmlformats.org/officeDocument/2006/extended-properties" xmlns:vt="http://schemas.openxmlformats.org/officeDocument/2006/docPropsVTypes">
  <Template>Slice</Template>
  <TotalTime>0</TotalTime>
  <Words>2219</Words>
  <Application>Microsoft Office PowerPoint</Application>
  <PresentationFormat>Widescreen</PresentationFormat>
  <Paragraphs>227</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Abadi</vt:lpstr>
      <vt:lpstr>Aptos</vt:lpstr>
      <vt:lpstr>Aptos Display</vt:lpstr>
      <vt:lpstr>Arial</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Catriona Riddell</dc:creator>
  <cp:lastModifiedBy>Catriona Riddell</cp:lastModifiedBy>
  <cp:revision>142</cp:revision>
  <dcterms:created xsi:type="dcterms:W3CDTF">2025-09-09T09:10:24Z</dcterms:created>
  <dcterms:modified xsi:type="dcterms:W3CDTF">2026-09-07T16:26:13Z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0x0101005ACEACC4E1CDCF488D376413A381FD22</vt:lpwstr>
  </property>
</Properties>
</file>